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5"/>
  </p:notesMasterIdLst>
  <p:handoutMasterIdLst>
    <p:handoutMasterId r:id="rId26"/>
  </p:handoutMasterIdLst>
  <p:sldIdLst>
    <p:sldId id="256" r:id="rId5"/>
    <p:sldId id="306" r:id="rId6"/>
    <p:sldId id="261" r:id="rId7"/>
    <p:sldId id="257" r:id="rId8"/>
    <p:sldId id="304" r:id="rId9"/>
    <p:sldId id="290" r:id="rId10"/>
    <p:sldId id="291" r:id="rId11"/>
    <p:sldId id="292" r:id="rId12"/>
    <p:sldId id="293" r:id="rId13"/>
    <p:sldId id="295" r:id="rId14"/>
    <p:sldId id="303" r:id="rId15"/>
    <p:sldId id="296" r:id="rId16"/>
    <p:sldId id="297" r:id="rId17"/>
    <p:sldId id="298" r:id="rId18"/>
    <p:sldId id="299" r:id="rId19"/>
    <p:sldId id="300" r:id="rId20"/>
    <p:sldId id="301" r:id="rId21"/>
    <p:sldId id="302" r:id="rId22"/>
    <p:sldId id="279" r:id="rId23"/>
    <p:sldId id="307" r:id="rId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ey Butland" initials="LB" lastIdx="3" clrIdx="0">
    <p:extLst>
      <p:ext uri="{19B8F6BF-5375-455C-9EA6-DF929625EA0E}">
        <p15:presenceInfo xmlns:p15="http://schemas.microsoft.com/office/powerpoint/2012/main" userId="688e50a574849fef" providerId="Windows Live"/>
      </p:ext>
    </p:extLst>
  </p:cmAuthor>
  <p:cmAuthor id="2" name="Steve Pierce" initials="S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5"/>
    <a:srgbClr val="93A6CD"/>
    <a:srgbClr val="7F3F98"/>
    <a:srgbClr val="0B3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57F63-B4CB-44E4-967A-AAAC6B54D91F}" v="9" dt="2022-04-20T10:10:16.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1303" autoAdjust="0"/>
  </p:normalViewPr>
  <p:slideViewPr>
    <p:cSldViewPr snapToGrid="0" snapToObjects="1">
      <p:cViewPr varScale="1">
        <p:scale>
          <a:sx n="81" d="100"/>
          <a:sy n="81" d="100"/>
        </p:scale>
        <p:origin x="24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ierce" userId="S::steve.pierce@liverpool.anglican.org::91696dcd-ddea-48b5-9439-4ece1bbc9c2c" providerId="AD" clId="Web-{E8457F63-B4CB-44E4-967A-AAAC6B54D91F}"/>
    <pc:docChg chg="modSld">
      <pc:chgData name="Steve Pierce" userId="S::steve.pierce@liverpool.anglican.org::91696dcd-ddea-48b5-9439-4ece1bbc9c2c" providerId="AD" clId="Web-{E8457F63-B4CB-44E4-967A-AAAC6B54D91F}" dt="2022-04-20T10:10:15.832" v="7" actId="20577"/>
      <pc:docMkLst>
        <pc:docMk/>
      </pc:docMkLst>
      <pc:sldChg chg="modSp">
        <pc:chgData name="Steve Pierce" userId="S::steve.pierce@liverpool.anglican.org::91696dcd-ddea-48b5-9439-4ece1bbc9c2c" providerId="AD" clId="Web-{E8457F63-B4CB-44E4-967A-AAAC6B54D91F}" dt="2022-04-20T10:10:15.832" v="7" actId="20577"/>
        <pc:sldMkLst>
          <pc:docMk/>
          <pc:sldMk cId="0" sldId="262"/>
        </pc:sldMkLst>
        <pc:spChg chg="mod">
          <ac:chgData name="Steve Pierce" userId="S::steve.pierce@liverpool.anglican.org::91696dcd-ddea-48b5-9439-4ece1bbc9c2c" providerId="AD" clId="Web-{E8457F63-B4CB-44E4-967A-AAAC6B54D91F}" dt="2022-04-20T10:10:06.503" v="1" actId="20577"/>
          <ac:spMkLst>
            <pc:docMk/>
            <pc:sldMk cId="0" sldId="262"/>
            <ac:spMk id="7" creationId="{00000000-0000-0000-0000-000000000000}"/>
          </ac:spMkLst>
        </pc:spChg>
        <pc:spChg chg="mod">
          <ac:chgData name="Steve Pierce" userId="S::steve.pierce@liverpool.anglican.org::91696dcd-ddea-48b5-9439-4ece1bbc9c2c" providerId="AD" clId="Web-{E8457F63-B4CB-44E4-967A-AAAC6B54D91F}" dt="2022-04-20T10:10:15.832" v="7" actId="20577"/>
          <ac:spMkLst>
            <pc:docMk/>
            <pc:sldMk cId="0" sldId="262"/>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02B47D-EDEC-C140-95D4-76FC10A36B08}" type="datetimeFigureOut">
              <a:rPr lang="en-US" smtClean="0"/>
              <a:pPr/>
              <a:t>1/25/2023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DDC6E68-7918-794D-9097-43CC0B3CB7DA}" type="slidenum">
              <a:rPr lang="en-US" smtClean="0"/>
              <a:pPr/>
              <a:t>‹#›</a:t>
            </a:fld>
            <a:endParaRPr lang="en-US"/>
          </a:p>
        </p:txBody>
      </p:sp>
    </p:spTree>
    <p:extLst>
      <p:ext uri="{BB962C8B-B14F-4D97-AF65-F5344CB8AC3E}">
        <p14:creationId xmlns:p14="http://schemas.microsoft.com/office/powerpoint/2010/main" val="38328575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AEA819-818E-1042-949D-A02DEC1134B9}" type="datetimeFigureOut">
              <a:rPr lang="en-US" smtClean="0"/>
              <a:pPr/>
              <a:t>1/25/2023</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9F7C62-A519-5647-AF48-DC9F446B8FB5}" type="slidenum">
              <a:rPr lang="en-US" smtClean="0"/>
              <a:pPr/>
              <a:t>‹#›</a:t>
            </a:fld>
            <a:endParaRPr lang="en-US"/>
          </a:p>
        </p:txBody>
      </p:sp>
    </p:spTree>
    <p:extLst>
      <p:ext uri="{BB962C8B-B14F-4D97-AF65-F5344CB8AC3E}">
        <p14:creationId xmlns:p14="http://schemas.microsoft.com/office/powerpoint/2010/main" val="6673291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This presentation introduces Giving in Grace to a leadership team or church council</a:t>
            </a:r>
            <a:r>
              <a:rPr lang="en-US" baseline="0" dirty="0">
                <a:solidFill>
                  <a:srgbClr val="FF0000"/>
                </a:solidFill>
              </a:rPr>
              <a:t> and potential planning group members. </a:t>
            </a:r>
            <a:r>
              <a:rPr lang="en-US" dirty="0">
                <a:solidFill>
                  <a:srgbClr val="FF0000"/>
                </a:solidFill>
              </a:rPr>
              <a:t>The presentation itself should take no more than 30 minutes, ideally less. If you can,</a:t>
            </a:r>
            <a:r>
              <a:rPr lang="en-US" baseline="0" dirty="0">
                <a:solidFill>
                  <a:srgbClr val="FF0000"/>
                </a:solidFill>
              </a:rPr>
              <a:t> allow up to one hour at a meeting to present this and to have time for </a:t>
            </a:r>
            <a:r>
              <a:rPr lang="en-US" dirty="0">
                <a:solidFill>
                  <a:srgbClr val="FF0000"/>
                </a:solidFill>
              </a:rPr>
              <a:t>discussion and questions. You will want to adapt it to suit </a:t>
            </a:r>
            <a:r>
              <a:rPr lang="en-US" baseline="0" dirty="0">
                <a:solidFill>
                  <a:srgbClr val="FF0000"/>
                </a:solidFill>
              </a:rPr>
              <a:t>the speaker and a decision as to which, if any, optional slides are included and whether there is any interactive material. </a:t>
            </a:r>
          </a:p>
          <a:p>
            <a:endParaRPr lang="en-US" baseline="0" dirty="0">
              <a:solidFill>
                <a:srgbClr val="FF0000"/>
              </a:solidFill>
            </a:endParaRPr>
          </a:p>
          <a:p>
            <a:r>
              <a:rPr lang="en-US" baseline="0" dirty="0">
                <a:solidFill>
                  <a:srgbClr val="FF0000"/>
                </a:solidFill>
              </a:rPr>
              <a:t>The presentation falls into two halves. The first half is basically what Giving in Grace is and </a:t>
            </a:r>
            <a:r>
              <a:rPr lang="en-US" baseline="0" dirty="0" smtClean="0">
                <a:solidFill>
                  <a:srgbClr val="FF0000"/>
                </a:solidFill>
              </a:rPr>
              <a:t>does.  The </a:t>
            </a:r>
            <a:r>
              <a:rPr lang="en-US" baseline="0" dirty="0">
                <a:solidFill>
                  <a:srgbClr val="FF0000"/>
                </a:solidFill>
              </a:rPr>
              <a:t>second, </a:t>
            </a:r>
            <a:r>
              <a:rPr lang="en-US" b="1" baseline="0" dirty="0">
                <a:solidFill>
                  <a:srgbClr val="FF0000"/>
                </a:solidFill>
              </a:rPr>
              <a:t>which begins at slide </a:t>
            </a:r>
            <a:r>
              <a:rPr lang="en-US" b="1" baseline="0" dirty="0" smtClean="0">
                <a:solidFill>
                  <a:srgbClr val="FF0000"/>
                </a:solidFill>
              </a:rPr>
              <a:t>10</a:t>
            </a:r>
            <a:r>
              <a:rPr lang="en-US" b="0" baseline="0" dirty="0" smtClean="0">
                <a:solidFill>
                  <a:srgbClr val="FF0000"/>
                </a:solidFill>
              </a:rPr>
              <a:t>,</a:t>
            </a:r>
            <a:r>
              <a:rPr lang="en-US" baseline="0" dirty="0" smtClean="0">
                <a:solidFill>
                  <a:srgbClr val="FF0000"/>
                </a:solidFill>
              </a:rPr>
              <a:t> </a:t>
            </a:r>
            <a:r>
              <a:rPr lang="en-US" baseline="0" dirty="0">
                <a:solidFill>
                  <a:srgbClr val="FF0000"/>
                </a:solidFill>
              </a:rPr>
              <a:t>is an overview of the elements of the </a:t>
            </a:r>
            <a:r>
              <a:rPr lang="en-US" baseline="0" dirty="0" err="1">
                <a:solidFill>
                  <a:srgbClr val="FF0000"/>
                </a:solidFill>
              </a:rPr>
              <a:t>programme</a:t>
            </a:r>
            <a:r>
              <a:rPr lang="en-US" baseline="0" dirty="0">
                <a:solidFill>
                  <a:srgbClr val="FF0000"/>
                </a:solidFill>
              </a:rPr>
              <a:t>. </a:t>
            </a:r>
            <a:r>
              <a:rPr lang="en-US" baseline="0" dirty="0" smtClean="0">
                <a:solidFill>
                  <a:srgbClr val="FF0000"/>
                </a:solidFill>
              </a:rPr>
              <a:t> Pick and choose the slides that work best for you. </a:t>
            </a:r>
          </a:p>
          <a:p>
            <a:endParaRPr lang="en-US" baseline="0" dirty="0">
              <a:solidFill>
                <a:srgbClr val="FF0000"/>
              </a:solidFill>
            </a:endParaRPr>
          </a:p>
          <a:p>
            <a:r>
              <a:rPr lang="en-US" baseline="0" dirty="0">
                <a:solidFill>
                  <a:srgbClr val="FF0000"/>
                </a:solidFill>
              </a:rPr>
              <a:t>There is also a short document entitled </a:t>
            </a:r>
            <a:r>
              <a:rPr lang="en-US" i="1" baseline="0" dirty="0">
                <a:solidFill>
                  <a:srgbClr val="FF0000"/>
                </a:solidFill>
              </a:rPr>
              <a:t>An Introduction to Giving in Grace </a:t>
            </a:r>
            <a:r>
              <a:rPr lang="en-US" i="0" baseline="0" dirty="0">
                <a:solidFill>
                  <a:srgbClr val="FF0000"/>
                </a:solidFill>
              </a:rPr>
              <a:t>that covers much of the same ground. It may be possible to focus on the first part of this presentation and explore the principles and rely on the summary of the </a:t>
            </a:r>
            <a:r>
              <a:rPr lang="en-US" i="0" baseline="0" dirty="0" err="1">
                <a:solidFill>
                  <a:srgbClr val="FF0000"/>
                </a:solidFill>
              </a:rPr>
              <a:t>programme</a:t>
            </a:r>
            <a:r>
              <a:rPr lang="en-US" i="0" baseline="0" dirty="0">
                <a:solidFill>
                  <a:srgbClr val="FF0000"/>
                </a:solidFill>
              </a:rPr>
              <a:t> elements in the paper to elaborate the outline of the </a:t>
            </a:r>
            <a:r>
              <a:rPr lang="en-US" i="0" baseline="0" dirty="0" err="1">
                <a:solidFill>
                  <a:srgbClr val="FF0000"/>
                </a:solidFill>
              </a:rPr>
              <a:t>programme</a:t>
            </a:r>
            <a:r>
              <a:rPr lang="en-US" i="0" baseline="0" dirty="0">
                <a:solidFill>
                  <a:srgbClr val="FF0000"/>
                </a:solidFill>
              </a:rPr>
              <a:t> on slide </a:t>
            </a:r>
            <a:r>
              <a:rPr lang="en-US" i="0" baseline="0" dirty="0" smtClean="0">
                <a:solidFill>
                  <a:srgbClr val="FF0000"/>
                </a:solidFill>
              </a:rPr>
              <a:t>10.</a:t>
            </a:r>
            <a:endParaRPr lang="en-US" i="0" baseline="0" dirty="0">
              <a:solidFill>
                <a:srgbClr val="FF0000"/>
              </a:solidFill>
            </a:endParaRPr>
          </a:p>
        </p:txBody>
      </p:sp>
      <p:sp>
        <p:nvSpPr>
          <p:cNvPr id="4" name="Slide Number Placeholder 3"/>
          <p:cNvSpPr>
            <a:spLocks noGrp="1"/>
          </p:cNvSpPr>
          <p:nvPr>
            <p:ph type="sldNum" sz="quarter" idx="10"/>
          </p:nvPr>
        </p:nvSpPr>
        <p:spPr/>
        <p:txBody>
          <a:bodyPr/>
          <a:lstStyle/>
          <a:p>
            <a:fld id="{B49F7C62-A519-5647-AF48-DC9F446B8FB5}" type="slidenum">
              <a:rPr lang="en-US" smtClean="0"/>
              <a:pPr/>
              <a:t>1</a:t>
            </a:fld>
            <a:endParaRPr lang="en-US"/>
          </a:p>
        </p:txBody>
      </p:sp>
    </p:spTree>
    <p:extLst>
      <p:ext uri="{BB962C8B-B14F-4D97-AF65-F5344CB8AC3E}">
        <p14:creationId xmlns:p14="http://schemas.microsoft.com/office/powerpoint/2010/main" val="179289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17BF304-0602-4F48-A93A-7E8FDC103108}" type="slidenum">
              <a:rPr lang="en-GB"/>
              <a:pPr/>
              <a:t>10</a:t>
            </a:fld>
            <a:endParaRPr lang="en-GB"/>
          </a:p>
        </p:txBody>
      </p:sp>
      <p:sp>
        <p:nvSpPr>
          <p:cNvPr id="60419" name="Rectangle 2"/>
          <p:cNvSpPr>
            <a:spLocks noGrp="1" noRot="1" noChangeAspect="1" noChangeArrowheads="1" noTextEdit="1"/>
          </p:cNvSpPr>
          <p:nvPr>
            <p:ph type="sldImg"/>
          </p:nvPr>
        </p:nvSpPr>
        <p:spPr>
          <a:xfrm>
            <a:off x="919163" y="744538"/>
            <a:ext cx="4962525" cy="3722687"/>
          </a:xfrm>
          <a:ln/>
        </p:spPr>
      </p:sp>
      <p:sp>
        <p:nvSpPr>
          <p:cNvPr id="60420" name="Rectangle 3"/>
          <p:cNvSpPr>
            <a:spLocks noGrp="1" noChangeArrowheads="1"/>
          </p:cNvSpPr>
          <p:nvPr>
            <p:ph type="body" idx="1"/>
          </p:nvPr>
        </p:nvSpPr>
        <p:spPr>
          <a:noFill/>
          <a:ln/>
        </p:spPr>
        <p:txBody>
          <a:bodyPr/>
          <a:lstStyle/>
          <a:p>
            <a:pPr eaLnBrk="1" hangingPunct="1"/>
            <a:r>
              <a:rPr lang="en-GB" dirty="0"/>
              <a:t>This slide introduces a more descriptive part of the presentation: the elements of the </a:t>
            </a:r>
            <a:r>
              <a:rPr lang="en-GB" dirty="0" smtClean="0"/>
              <a:t>programme, presented</a:t>
            </a:r>
            <a:r>
              <a:rPr lang="en-GB" baseline="0" dirty="0" smtClean="0"/>
              <a:t> here in a </a:t>
            </a:r>
            <a:r>
              <a:rPr lang="en-GB" dirty="0" smtClean="0"/>
              <a:t>simple </a:t>
            </a:r>
            <a:r>
              <a:rPr lang="en-GB" dirty="0"/>
              <a:t>visual </a:t>
            </a:r>
            <a:r>
              <a:rPr lang="en-GB" dirty="0" smtClean="0"/>
              <a:t>image. </a:t>
            </a:r>
          </a:p>
          <a:p>
            <a:pPr eaLnBrk="1" hangingPunct="1"/>
            <a:endParaRPr lang="en-GB" dirty="0"/>
          </a:p>
          <a:p>
            <a:pPr eaLnBrk="1" hangingPunct="1"/>
            <a:r>
              <a:rPr lang="en-GB" dirty="0"/>
              <a:t>If you are short of </a:t>
            </a:r>
            <a:r>
              <a:rPr lang="en-GB" dirty="0" smtClean="0"/>
              <a:t>time you can stop the presentation</a:t>
            </a:r>
            <a:r>
              <a:rPr lang="en-GB" baseline="0" dirty="0" smtClean="0"/>
              <a:t> here and </a:t>
            </a:r>
            <a:r>
              <a:rPr lang="en-GB" dirty="0" smtClean="0"/>
              <a:t>briefly </a:t>
            </a:r>
            <a:r>
              <a:rPr lang="en-GB" dirty="0"/>
              <a:t>speak to the main elements of the programme</a:t>
            </a:r>
            <a:r>
              <a:rPr lang="en-GB" baseline="0" dirty="0"/>
              <a:t> </a:t>
            </a:r>
            <a:r>
              <a:rPr lang="en-GB" dirty="0"/>
              <a:t>at</a:t>
            </a:r>
            <a:r>
              <a:rPr lang="en-GB" baseline="0" dirty="0"/>
              <a:t> this point.  </a:t>
            </a:r>
            <a:r>
              <a:rPr lang="en-GB" baseline="0" dirty="0" smtClean="0"/>
              <a:t>There is a companion document, </a:t>
            </a:r>
            <a:r>
              <a:rPr lang="en-GB" i="1" baseline="0" dirty="0" smtClean="0"/>
              <a:t>An </a:t>
            </a:r>
            <a:r>
              <a:rPr lang="en-GB" i="1" baseline="0" dirty="0"/>
              <a:t>Introduction to Giving in Grace </a:t>
            </a:r>
            <a:r>
              <a:rPr lang="en-GB" i="0" baseline="0" dirty="0"/>
              <a:t> (accessed under </a:t>
            </a:r>
            <a:r>
              <a:rPr lang="en-GB" b="1" i="0" baseline="0" dirty="0"/>
              <a:t>About Giving in Grace at the Introduction tab</a:t>
            </a:r>
            <a:r>
              <a:rPr lang="en-GB" i="0" baseline="0" dirty="0"/>
              <a:t>) which summarises the various </a:t>
            </a:r>
            <a:r>
              <a:rPr lang="en-GB" i="0" baseline="0" dirty="0" smtClean="0"/>
              <a:t>elements. End the </a:t>
            </a:r>
            <a:r>
              <a:rPr lang="en-GB" baseline="0" dirty="0" smtClean="0"/>
              <a:t>presentation </a:t>
            </a:r>
            <a:r>
              <a:rPr lang="en-GB" baseline="0" dirty="0"/>
              <a:t>by skipping to the final slide.</a:t>
            </a:r>
            <a:endParaRPr lang="en-GB" dirty="0"/>
          </a:p>
          <a:p>
            <a:pPr eaLnBrk="1" hangingPunct="1"/>
            <a:endParaRPr lang="en-GB" dirty="0"/>
          </a:p>
          <a:p>
            <a:pPr eaLnBrk="1" hangingPunct="1"/>
            <a:r>
              <a:rPr lang="en-GB" baseline="0" dirty="0"/>
              <a:t>If you </a:t>
            </a:r>
            <a:r>
              <a:rPr lang="en-GB" baseline="0" dirty="0" smtClean="0"/>
              <a:t>have time the remaining slides summarise the elements of the Programme and you can move on from this slide quickly. </a:t>
            </a:r>
          </a:p>
          <a:p>
            <a:pPr eaLnBrk="1" hangingPunct="1"/>
            <a:endParaRPr lang="en-GB" baseline="0" dirty="0" smtClean="0"/>
          </a:p>
          <a:p>
            <a:pPr eaLnBrk="1" hangingPunct="1"/>
            <a:r>
              <a:rPr lang="en-GB" baseline="0" dirty="0" smtClean="0"/>
              <a:t>Simply </a:t>
            </a:r>
            <a:r>
              <a:rPr lang="en-GB" baseline="0" dirty="0"/>
              <a:t>note on this slide: there is a foundation of strong leadership; the whole thing needs to be crowned in prayer and there are two core elements, which are represented by the two columns. </a:t>
            </a:r>
            <a:endParaRPr lang="en-GB" baseline="0" dirty="0" smtClean="0"/>
          </a:p>
          <a:p>
            <a:pPr eaLnBrk="1" hangingPunct="1"/>
            <a:endParaRPr lang="en-GB" baseline="0" dirty="0" smtClean="0"/>
          </a:p>
          <a:p>
            <a:pPr eaLnBrk="1" hangingPunct="1"/>
            <a:r>
              <a:rPr lang="en-GB" baseline="0" dirty="0" smtClean="0"/>
              <a:t>The </a:t>
            </a:r>
            <a:r>
              <a:rPr lang="en-GB" baseline="0" dirty="0"/>
              <a:t>preaching is where we </a:t>
            </a:r>
            <a:r>
              <a:rPr lang="en-GB" b="1" baseline="0" dirty="0"/>
              <a:t>teach </a:t>
            </a:r>
            <a:r>
              <a:rPr lang="en-GB" b="0" baseline="0" dirty="0"/>
              <a:t>about giving</a:t>
            </a:r>
            <a:r>
              <a:rPr lang="en-GB" baseline="0" dirty="0"/>
              <a:t>; the literature is where we </a:t>
            </a:r>
            <a:r>
              <a:rPr lang="en-GB" b="1" baseline="0" dirty="0"/>
              <a:t>challenge </a:t>
            </a:r>
            <a:r>
              <a:rPr lang="en-GB" b="0" baseline="0" dirty="0"/>
              <a:t>people to give.</a:t>
            </a:r>
            <a:r>
              <a:rPr lang="en-GB" b="1" baseline="0" dirty="0"/>
              <a:t> </a:t>
            </a:r>
            <a:r>
              <a:rPr lang="en-GB" b="0" baseline="0" dirty="0" smtClean="0"/>
              <a:t>We </a:t>
            </a:r>
            <a:r>
              <a:rPr lang="en-GB" b="0" baseline="0" dirty="0"/>
              <a:t>don’t confuse the two by asking for specific financial requests from the pulpit or by preaching in every letter. </a:t>
            </a:r>
            <a:endParaRPr lang="en-GB" b="0" baseline="0" dirty="0" smtClean="0"/>
          </a:p>
          <a:p>
            <a:pPr eaLnBrk="1" hangingPunct="1"/>
            <a:endParaRPr lang="en-GB" b="0" baseline="0" dirty="0" smtClean="0"/>
          </a:p>
          <a:p>
            <a:pPr eaLnBrk="1" hangingPunct="1"/>
            <a:r>
              <a:rPr lang="en-GB" b="0" baseline="0" dirty="0" smtClean="0"/>
              <a:t>The </a:t>
            </a:r>
            <a:r>
              <a:rPr lang="en-GB" b="0" baseline="0" dirty="0"/>
              <a:t>four blocks at the top are the optional elements of any programme – groups, children, socials and home visiting</a:t>
            </a:r>
            <a:endParaRPr lang="en-GB" b="1" dirty="0"/>
          </a:p>
        </p:txBody>
      </p:sp>
    </p:spTree>
    <p:extLst>
      <p:ext uri="{BB962C8B-B14F-4D97-AF65-F5344CB8AC3E}">
        <p14:creationId xmlns:p14="http://schemas.microsoft.com/office/powerpoint/2010/main" val="101050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compulsory</a:t>
            </a:r>
            <a:r>
              <a:rPr lang="en-GB" baseline="0" dirty="0"/>
              <a:t> elements to the programme</a:t>
            </a:r>
            <a:r>
              <a:rPr lang="en-GB" baseline="0" dirty="0" smtClean="0"/>
              <a:t>: the first is </a:t>
            </a:r>
            <a:r>
              <a:rPr lang="en-GB" b="1" baseline="0" dirty="0" smtClean="0"/>
              <a:t>Prayer</a:t>
            </a:r>
            <a:endParaRPr lang="en-GB" baseline="0" dirty="0"/>
          </a:p>
          <a:p>
            <a:endParaRPr lang="en-GB" baseline="0" dirty="0"/>
          </a:p>
          <a:p>
            <a:r>
              <a:rPr lang="en-GB" dirty="0" smtClean="0"/>
              <a:t>Prayer </a:t>
            </a:r>
            <a:r>
              <a:rPr lang="en-GB" dirty="0"/>
              <a:t>crowns the programme, covering the whole thing and reminding us that</a:t>
            </a:r>
            <a:r>
              <a:rPr lang="en-GB" baseline="0" dirty="0"/>
              <a:t> this is, above all, a response to God’s goodness to us and to resource the mission and ministry of God’s Church. </a:t>
            </a:r>
            <a:endParaRPr lang="en-GB" baseline="0" dirty="0" smtClean="0"/>
          </a:p>
          <a:p>
            <a:endParaRPr lang="en-GB" baseline="0" dirty="0" smtClean="0"/>
          </a:p>
          <a:p>
            <a:r>
              <a:rPr lang="en-GB" baseline="0" dirty="0" smtClean="0"/>
              <a:t>There </a:t>
            </a:r>
            <a:r>
              <a:rPr lang="en-GB" baseline="0" dirty="0"/>
              <a:t>are fresh liturgical materials for worship, resources for church councils and planning groups and creative ideas to help people pray.</a:t>
            </a:r>
          </a:p>
          <a:p>
            <a:endParaRPr lang="en-GB" baseline="0" dirty="0"/>
          </a:p>
          <a:p>
            <a:r>
              <a:rPr lang="en-GB" dirty="0"/>
              <a:t>Prayer guidance and resources can be</a:t>
            </a:r>
            <a:r>
              <a:rPr lang="en-GB" baseline="0" dirty="0"/>
              <a:t> found under </a:t>
            </a:r>
            <a:r>
              <a:rPr lang="en-GB" b="1" baseline="0" dirty="0"/>
              <a:t>Designing the Programme at the Prayer tab</a:t>
            </a:r>
            <a:r>
              <a:rPr lang="en-GB" b="0" baseline="0" dirty="0"/>
              <a:t>.</a:t>
            </a:r>
            <a:endParaRPr lang="en-GB" b="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11</a:t>
            </a:fld>
            <a:endParaRPr lang="en-US"/>
          </a:p>
        </p:txBody>
      </p:sp>
    </p:spTree>
    <p:extLst>
      <p:ext uri="{BB962C8B-B14F-4D97-AF65-F5344CB8AC3E}">
        <p14:creationId xmlns:p14="http://schemas.microsoft.com/office/powerpoint/2010/main" val="2320246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3 compulsory</a:t>
            </a:r>
            <a:r>
              <a:rPr lang="en-GB" baseline="0" dirty="0"/>
              <a:t> elements to the programme</a:t>
            </a:r>
            <a:r>
              <a:rPr lang="en-GB" baseline="0" dirty="0" smtClean="0"/>
              <a:t>: Second, </a:t>
            </a:r>
            <a:r>
              <a:rPr lang="en-GB" b="1" baseline="0" dirty="0" smtClean="0"/>
              <a:t>Preaching</a:t>
            </a:r>
            <a:endParaRPr lang="en-GB" b="1" baseline="0" dirty="0"/>
          </a:p>
          <a:p>
            <a:endParaRPr lang="en-GB" baseline="0" dirty="0"/>
          </a:p>
          <a:p>
            <a:r>
              <a:rPr lang="en-GB" baseline="0" dirty="0" smtClean="0"/>
              <a:t>The </a:t>
            </a:r>
            <a:r>
              <a:rPr lang="en-GB" baseline="0" dirty="0"/>
              <a:t>metaphor here is of the keystone in an arch – without it you can have the all the building blocks of a good stewardship programme lying on the ground but nothing holding it all together. </a:t>
            </a:r>
            <a:endParaRPr lang="en-GB" baseline="0" dirty="0" smtClean="0"/>
          </a:p>
          <a:p>
            <a:endParaRPr lang="en-GB" baseline="0" dirty="0" smtClean="0"/>
          </a:p>
          <a:p>
            <a:r>
              <a:rPr lang="en-GB" baseline="0" dirty="0" smtClean="0"/>
              <a:t>The </a:t>
            </a:r>
            <a:r>
              <a:rPr lang="en-GB" baseline="0" dirty="0"/>
              <a:t>sermon proclaims what God has done in Jesus and sets the tone for the rest of the programme and, indeed, stewardship throughout the year. </a:t>
            </a:r>
            <a:r>
              <a:rPr lang="en-GB" baseline="0" dirty="0" smtClean="0"/>
              <a:t> It serves a distinct purpose.</a:t>
            </a:r>
            <a:endParaRPr lang="en-GB" baseline="0" dirty="0"/>
          </a:p>
          <a:p>
            <a:endParaRPr lang="en-GB" baseline="0" dirty="0"/>
          </a:p>
          <a:p>
            <a:r>
              <a:rPr lang="en-GB" baseline="0" dirty="0"/>
              <a:t>Guidance can be found in the </a:t>
            </a:r>
            <a:r>
              <a:rPr lang="en-GB" b="1" baseline="0" dirty="0"/>
              <a:t>Preaching tab under Design the Programme</a:t>
            </a:r>
            <a:r>
              <a:rPr lang="en-GB" b="0" baseline="0" dirty="0"/>
              <a:t>.</a:t>
            </a:r>
            <a:endParaRPr lang="en-GB" b="1"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12</a:t>
            </a:fld>
            <a:endParaRPr lang="en-US"/>
          </a:p>
        </p:txBody>
      </p:sp>
    </p:spTree>
    <p:extLst>
      <p:ext uri="{BB962C8B-B14F-4D97-AF65-F5344CB8AC3E}">
        <p14:creationId xmlns:p14="http://schemas.microsoft.com/office/powerpoint/2010/main" val="2555475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Speak briefly to this slide, which simply illustrates the range of preaching options. </a:t>
            </a:r>
            <a:endParaRPr lang="en-GB" baseline="0" dirty="0" smtClean="0"/>
          </a:p>
          <a:p>
            <a:endParaRPr lang="en-GB" baseline="0" dirty="0" smtClean="0"/>
          </a:p>
          <a:p>
            <a:r>
              <a:rPr lang="en-GB" baseline="0" dirty="0" smtClean="0"/>
              <a:t>A </a:t>
            </a:r>
            <a:r>
              <a:rPr lang="en-GB" baseline="0" dirty="0"/>
              <a:t>three week preaching series, possibly four is </a:t>
            </a:r>
            <a:r>
              <a:rPr lang="en-GB" baseline="0" dirty="0" smtClean="0"/>
              <a:t>recommended. Four </a:t>
            </a:r>
            <a:r>
              <a:rPr lang="en-GB" baseline="0" dirty="0"/>
              <a:t>is the most you should attempt.</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Guidance can be found in the </a:t>
            </a:r>
            <a:r>
              <a:rPr lang="en-GB" b="1" baseline="0" dirty="0"/>
              <a:t>Preaching tab under Design the Programme</a:t>
            </a:r>
            <a:r>
              <a:rPr lang="en-GB" b="0" baseline="0" dirty="0"/>
              <a:t>.</a:t>
            </a:r>
            <a:endParaRPr lang="en-GB" b="0" dirty="0"/>
          </a:p>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13</a:t>
            </a:fld>
            <a:endParaRPr lang="en-US"/>
          </a:p>
        </p:txBody>
      </p:sp>
    </p:spTree>
    <p:extLst>
      <p:ext uri="{BB962C8B-B14F-4D97-AF65-F5344CB8AC3E}">
        <p14:creationId xmlns:p14="http://schemas.microsoft.com/office/powerpoint/2010/main" val="260534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996685F-C39D-4A32-9D58-627BA2CCF9F9}" type="slidenum">
              <a:rPr lang="en-GB"/>
              <a:pPr/>
              <a:t>14</a:t>
            </a:fld>
            <a:endParaRPr lang="en-GB"/>
          </a:p>
        </p:txBody>
      </p:sp>
      <p:sp>
        <p:nvSpPr>
          <p:cNvPr id="62467" name="Rectangle 2"/>
          <p:cNvSpPr>
            <a:spLocks noGrp="1" noRot="1" noChangeAspect="1" noChangeArrowheads="1" noTextEdit="1"/>
          </p:cNvSpPr>
          <p:nvPr>
            <p:ph type="sldImg"/>
          </p:nvPr>
        </p:nvSpPr>
        <p:spPr>
          <a:xfrm>
            <a:off x="919163" y="744538"/>
            <a:ext cx="4962525" cy="3722687"/>
          </a:xfrm>
          <a:ln/>
        </p:spPr>
      </p:sp>
      <p:sp>
        <p:nvSpPr>
          <p:cNvPr id="62468" name="Rectangle 3"/>
          <p:cNvSpPr>
            <a:spLocks noGrp="1" noChangeArrowheads="1"/>
          </p:cNvSpPr>
          <p:nvPr>
            <p:ph type="body" idx="1"/>
          </p:nvPr>
        </p:nvSpPr>
        <p:spPr>
          <a:noFill/>
          <a:ln/>
        </p:spPr>
        <p:txBody>
          <a:bodyPr/>
          <a:lstStyle/>
          <a:p>
            <a:r>
              <a:rPr lang="en-GB" dirty="0"/>
              <a:t>There are 3 compulsory</a:t>
            </a:r>
            <a:r>
              <a:rPr lang="en-GB" baseline="0" dirty="0"/>
              <a:t> elements to the programme</a:t>
            </a:r>
            <a:r>
              <a:rPr lang="en-GB" baseline="0" dirty="0" smtClean="0"/>
              <a:t>: Third </a:t>
            </a:r>
            <a:r>
              <a:rPr lang="en-GB" b="1" baseline="0" dirty="0" smtClean="0"/>
              <a:t>Making the Ask</a:t>
            </a:r>
            <a:endParaRPr lang="en-GB" b="1" baseline="0" dirty="0"/>
          </a:p>
          <a:p>
            <a:endParaRPr lang="en-GB" b="1" baseline="0" dirty="0"/>
          </a:p>
          <a:p>
            <a:pPr eaLnBrk="1" hangingPunct="1"/>
            <a:r>
              <a:rPr lang="en-GB" baseline="0" dirty="0" smtClean="0"/>
              <a:t>The Ask is made by the church leadership through customised literature and invites </a:t>
            </a:r>
            <a:r>
              <a:rPr lang="en-GB" baseline="0" dirty="0"/>
              <a:t>a </a:t>
            </a:r>
            <a:r>
              <a:rPr lang="en-GB" baseline="0" dirty="0" smtClean="0"/>
              <a:t>response. </a:t>
            </a:r>
            <a:r>
              <a:rPr lang="en-GB" baseline="0" dirty="0"/>
              <a:t>It is worth having the template samples of the literature (letters, brochures, response forms etc) for people to view.</a:t>
            </a:r>
          </a:p>
          <a:p>
            <a:pPr eaLnBrk="1" hangingPunct="1"/>
            <a:endParaRPr lang="en-GB" baseline="0" dirty="0"/>
          </a:p>
          <a:p>
            <a:pPr eaLnBrk="1" hangingPunct="1"/>
            <a:r>
              <a:rPr lang="en-GB" baseline="0" dirty="0"/>
              <a:t>Speak briefly to this slide. The initial mailing has three elements: </a:t>
            </a:r>
            <a:endParaRPr lang="en-GB" baseline="0" dirty="0" smtClean="0"/>
          </a:p>
          <a:p>
            <a:pPr eaLnBrk="1" hangingPunct="1"/>
            <a:endParaRPr lang="en-GB" baseline="0" dirty="0" smtClean="0"/>
          </a:p>
          <a:p>
            <a:pPr marL="171450" indent="-171450" eaLnBrk="1" hangingPunct="1">
              <a:buFont typeface="Arial" panose="020B0604020202020204" pitchFamily="34" charset="0"/>
              <a:buChar char="•"/>
            </a:pPr>
            <a:r>
              <a:rPr lang="en-GB" baseline="0" dirty="0" smtClean="0"/>
              <a:t>a </a:t>
            </a:r>
            <a:r>
              <a:rPr lang="en-GB" baseline="0" dirty="0"/>
              <a:t>differentiated letter, </a:t>
            </a:r>
            <a:endParaRPr lang="en-GB" baseline="0" dirty="0" smtClean="0"/>
          </a:p>
          <a:p>
            <a:pPr marL="171450" indent="-171450" eaLnBrk="1" hangingPunct="1">
              <a:buFont typeface="Arial" panose="020B0604020202020204" pitchFamily="34" charset="0"/>
              <a:buChar char="•"/>
            </a:pPr>
            <a:r>
              <a:rPr lang="en-GB" baseline="0" dirty="0" smtClean="0"/>
              <a:t>a </a:t>
            </a:r>
            <a:r>
              <a:rPr lang="en-GB" baseline="0" dirty="0"/>
              <a:t>brochure </a:t>
            </a:r>
            <a:endParaRPr lang="en-GB" baseline="0" dirty="0" smtClean="0"/>
          </a:p>
          <a:p>
            <a:pPr marL="171450" indent="-171450" eaLnBrk="1" hangingPunct="1">
              <a:buFont typeface="Arial" panose="020B0604020202020204" pitchFamily="34" charset="0"/>
              <a:buChar char="•"/>
            </a:pPr>
            <a:r>
              <a:rPr lang="en-GB" baseline="0" dirty="0" smtClean="0"/>
              <a:t>a </a:t>
            </a:r>
            <a:r>
              <a:rPr lang="en-GB" baseline="0" dirty="0"/>
              <a:t>response </a:t>
            </a:r>
            <a:r>
              <a:rPr lang="en-GB" baseline="0" dirty="0" smtClean="0"/>
              <a:t>form to be returned </a:t>
            </a:r>
            <a:r>
              <a:rPr lang="en-GB" baseline="0" dirty="0"/>
              <a:t>at or before the Thanksgiving Sunday. </a:t>
            </a:r>
            <a:endParaRPr lang="en-GB" baseline="0" dirty="0" smtClean="0"/>
          </a:p>
          <a:p>
            <a:pPr marL="0" indent="0" eaLnBrk="1" hangingPunct="1">
              <a:buFont typeface="Arial" panose="020B0604020202020204" pitchFamily="34" charset="0"/>
              <a:buNone/>
            </a:pPr>
            <a:r>
              <a:rPr lang="en-GB" baseline="0" dirty="0" smtClean="0"/>
              <a:t>Guidance on the first three elements in communication can be found in </a:t>
            </a:r>
            <a:r>
              <a:rPr lang="en-GB" b="1" baseline="0" dirty="0" smtClean="0"/>
              <a:t>Prepare the Literature</a:t>
            </a:r>
            <a:endParaRPr lang="en-GB" baseline="0" dirty="0"/>
          </a:p>
          <a:p>
            <a:pPr eaLnBrk="1" hangingPunct="1"/>
            <a:endParaRPr lang="en-GB" baseline="0" dirty="0"/>
          </a:p>
          <a:p>
            <a:pPr eaLnBrk="1" hangingPunct="1"/>
            <a:r>
              <a:rPr lang="en-GB" baseline="0" dirty="0"/>
              <a:t>The </a:t>
            </a:r>
            <a:r>
              <a:rPr lang="en-GB" i="1" baseline="0" dirty="0"/>
              <a:t>follow-up literature </a:t>
            </a:r>
            <a:r>
              <a:rPr lang="en-GB" baseline="0" dirty="0"/>
              <a:t>is the literature that is sent to people once all response forms are in and the programme and the preaching has finished publicly. </a:t>
            </a:r>
            <a:r>
              <a:rPr lang="en-GB" baseline="0" dirty="0" smtClean="0"/>
              <a:t> There </a:t>
            </a:r>
            <a:r>
              <a:rPr lang="en-GB" baseline="0" dirty="0"/>
              <a:t>are three follow up elements: </a:t>
            </a:r>
            <a:endParaRPr lang="en-GB" baseline="0" dirty="0" smtClean="0"/>
          </a:p>
          <a:p>
            <a:pPr marL="171450" indent="-171450" eaLnBrk="1" hangingPunct="1">
              <a:buFont typeface="Arial" panose="020B0604020202020204" pitchFamily="34" charset="0"/>
              <a:buChar char="•"/>
            </a:pPr>
            <a:r>
              <a:rPr lang="en-GB" baseline="0" dirty="0" smtClean="0"/>
              <a:t>a </a:t>
            </a:r>
            <a:r>
              <a:rPr lang="en-GB" baseline="0" dirty="0"/>
              <a:t>thank you letter sent for </a:t>
            </a:r>
            <a:r>
              <a:rPr lang="en-GB" u="sng" baseline="0" dirty="0"/>
              <a:t>every</a:t>
            </a:r>
            <a:r>
              <a:rPr lang="en-GB" baseline="0" dirty="0"/>
              <a:t> response; </a:t>
            </a:r>
            <a:endParaRPr lang="en-GB" baseline="0" dirty="0" smtClean="0"/>
          </a:p>
          <a:p>
            <a:pPr marL="171450" indent="-171450" eaLnBrk="1" hangingPunct="1">
              <a:buFont typeface="Arial" panose="020B0604020202020204" pitchFamily="34" charset="0"/>
              <a:buChar char="•"/>
            </a:pPr>
            <a:r>
              <a:rPr lang="en-GB" baseline="0" dirty="0" smtClean="0"/>
              <a:t>a </a:t>
            </a:r>
            <a:r>
              <a:rPr lang="en-GB" baseline="0" dirty="0"/>
              <a:t>reminder letter for those who do not respond </a:t>
            </a:r>
            <a:endParaRPr lang="en-GB" baseline="0" dirty="0" smtClean="0"/>
          </a:p>
          <a:p>
            <a:pPr marL="171450" indent="-171450" eaLnBrk="1" hangingPunct="1">
              <a:buFont typeface="Arial" panose="020B0604020202020204" pitchFamily="34" charset="0"/>
              <a:buChar char="•"/>
            </a:pPr>
            <a:r>
              <a:rPr lang="en-GB" baseline="0" dirty="0" smtClean="0"/>
              <a:t>follow-up </a:t>
            </a:r>
            <a:r>
              <a:rPr lang="en-GB" baseline="0" dirty="0"/>
              <a:t>visits and literature to give people additional information that they have requested, such as a request for weekly envelopes or Gift Aid.</a:t>
            </a:r>
          </a:p>
          <a:p>
            <a:pPr eaLnBrk="1" hangingPunct="1"/>
            <a:r>
              <a:rPr lang="en-GB" b="0" baseline="0" dirty="0" smtClean="0"/>
              <a:t>Guidance </a:t>
            </a:r>
            <a:r>
              <a:rPr lang="en-GB" b="0" baseline="0" dirty="0"/>
              <a:t>on following up responses can be found in </a:t>
            </a:r>
            <a:r>
              <a:rPr lang="en-GB" b="1" baseline="0" dirty="0"/>
              <a:t>Prepare to Follow Up</a:t>
            </a:r>
            <a:r>
              <a:rPr lang="en-GB" b="0" baseline="0" dirty="0"/>
              <a:t>.</a:t>
            </a:r>
          </a:p>
          <a:p>
            <a:pPr eaLnBrk="1" hangingPunct="1"/>
            <a:endParaRPr lang="en-GB" baseline="0" dirty="0"/>
          </a:p>
        </p:txBody>
      </p:sp>
    </p:spTree>
    <p:extLst>
      <p:ext uri="{BB962C8B-B14F-4D97-AF65-F5344CB8AC3E}">
        <p14:creationId xmlns:p14="http://schemas.microsoft.com/office/powerpoint/2010/main" val="505509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80660BF-1AE4-4A3C-A736-F2CFC942E973}" type="slidenum">
              <a:rPr lang="en-GB"/>
              <a:pPr/>
              <a:t>15</a:t>
            </a:fld>
            <a:endParaRPr lang="en-GB"/>
          </a:p>
        </p:txBody>
      </p:sp>
      <p:sp>
        <p:nvSpPr>
          <p:cNvPr id="63491" name="Rectangle 2"/>
          <p:cNvSpPr>
            <a:spLocks noGrp="1" noRot="1" noChangeAspect="1" noChangeArrowheads="1" noTextEdit="1"/>
          </p:cNvSpPr>
          <p:nvPr>
            <p:ph type="sldImg"/>
          </p:nvPr>
        </p:nvSpPr>
        <p:spPr>
          <a:xfrm>
            <a:off x="919163" y="744538"/>
            <a:ext cx="4962525" cy="3722687"/>
          </a:xfrm>
          <a:ln/>
        </p:spPr>
      </p:sp>
      <p:sp>
        <p:nvSpPr>
          <p:cNvPr id="63492" name="Rectangle 3"/>
          <p:cNvSpPr>
            <a:spLocks noGrp="1" noChangeArrowheads="1"/>
          </p:cNvSpPr>
          <p:nvPr>
            <p:ph type="body" idx="1"/>
          </p:nvPr>
        </p:nvSpPr>
        <p:spPr>
          <a:noFill/>
          <a:ln/>
        </p:spPr>
        <p:txBody>
          <a:bodyPr/>
          <a:lstStyle/>
          <a:p>
            <a:r>
              <a:rPr lang="en-GB" dirty="0"/>
              <a:t>There are 4 further </a:t>
            </a:r>
            <a:r>
              <a:rPr lang="en-GB" b="1" dirty="0"/>
              <a:t>optional</a:t>
            </a:r>
            <a:r>
              <a:rPr lang="en-GB" dirty="0"/>
              <a:t> </a:t>
            </a:r>
            <a:r>
              <a:rPr lang="en-GB" baseline="0" dirty="0"/>
              <a:t>elements to the programme. The planning group will want to consider these options:</a:t>
            </a:r>
          </a:p>
          <a:p>
            <a:endParaRPr lang="en-GB" baseline="0" dirty="0"/>
          </a:p>
          <a:p>
            <a:pPr eaLnBrk="1" hangingPunct="1"/>
            <a:r>
              <a:rPr lang="en-GB" b="1" dirty="0"/>
              <a:t>1.</a:t>
            </a:r>
            <a:r>
              <a:rPr lang="en-GB" b="1" baseline="0" dirty="0"/>
              <a:t> Small groups. </a:t>
            </a:r>
            <a:r>
              <a:rPr lang="en-GB" dirty="0"/>
              <a:t>Small groups are the base camps of stewardship: places to plan for what</a:t>
            </a:r>
            <a:r>
              <a:rPr lang="en-GB" baseline="0" dirty="0"/>
              <a:t> is to come, a place to start from, to acclimatise, to return to for rest. </a:t>
            </a:r>
          </a:p>
          <a:p>
            <a:pPr eaLnBrk="1" hangingPunct="1"/>
            <a:endParaRPr lang="en-GB" baseline="0" dirty="0"/>
          </a:p>
          <a:p>
            <a:pPr eaLnBrk="1" hangingPunct="1"/>
            <a:r>
              <a:rPr lang="en-GB" dirty="0"/>
              <a:t>There</a:t>
            </a:r>
            <a:r>
              <a:rPr lang="en-GB" baseline="0" dirty="0"/>
              <a:t> is material for small groups – either new groups or for existing small groups in the church. </a:t>
            </a:r>
            <a:endParaRPr lang="en-GB" baseline="0" dirty="0" smtClean="0"/>
          </a:p>
          <a:p>
            <a:pPr eaLnBrk="1" hangingPunct="1"/>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Guidance can be found in the </a:t>
            </a:r>
            <a:r>
              <a:rPr lang="en-GB" b="1" baseline="0" dirty="0"/>
              <a:t>Small Groups tab under Design the Programme</a:t>
            </a:r>
            <a:r>
              <a:rPr lang="en-GB" b="0" baseline="0" dirty="0"/>
              <a:t>.</a:t>
            </a:r>
            <a:endParaRPr lang="en-GB" b="0" dirty="0"/>
          </a:p>
          <a:p>
            <a:pPr eaLnBrk="1" hangingPunct="1"/>
            <a:endParaRPr lang="en-GB" dirty="0"/>
          </a:p>
        </p:txBody>
      </p:sp>
    </p:spTree>
    <p:extLst>
      <p:ext uri="{BB962C8B-B14F-4D97-AF65-F5344CB8AC3E}">
        <p14:creationId xmlns:p14="http://schemas.microsoft.com/office/powerpoint/2010/main" val="1611005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There are 4 further optional </a:t>
            </a:r>
            <a:r>
              <a:rPr lang="en-GB" baseline="0" dirty="0"/>
              <a:t>elements to the programme:</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2. Social events. Social events are excellent ways of communicating and can serve a very</a:t>
            </a:r>
            <a:r>
              <a:rPr lang="en-GB" baseline="0" dirty="0"/>
              <a:t> positive purpose, not least in more semi-rural and rural churches where associational ties defy categorisation between congregation and community. Local context and practice is the key to the use of social events</a:t>
            </a:r>
            <a:endParaRPr lang="en-GB" dirty="0"/>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Guidance can be found in the </a:t>
            </a:r>
            <a:r>
              <a:rPr lang="en-GB" b="1" baseline="0" dirty="0"/>
              <a:t>Social events tab under Design the Programme</a:t>
            </a:r>
            <a:r>
              <a:rPr lang="en-GB" b="0" baseline="0" dirty="0"/>
              <a:t>.</a:t>
            </a:r>
            <a:endParaRPr lang="en-GB" b="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16</a:t>
            </a:fld>
            <a:endParaRPr lang="en-US"/>
          </a:p>
        </p:txBody>
      </p:sp>
    </p:spTree>
    <p:extLst>
      <p:ext uri="{BB962C8B-B14F-4D97-AF65-F5344CB8AC3E}">
        <p14:creationId xmlns:p14="http://schemas.microsoft.com/office/powerpoint/2010/main" val="25817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There are 4 further optional </a:t>
            </a:r>
            <a:r>
              <a:rPr lang="en-GB" baseline="0" dirty="0"/>
              <a:t>elements to the programme:</a:t>
            </a:r>
          </a:p>
          <a:p>
            <a:endParaRPr lang="en-GB" dirty="0"/>
          </a:p>
          <a:p>
            <a:r>
              <a:rPr lang="en-GB" b="1" dirty="0"/>
              <a:t>3. Children</a:t>
            </a:r>
            <a:r>
              <a:rPr lang="en-GB" b="1" baseline="0" dirty="0"/>
              <a:t> and young people. </a:t>
            </a:r>
            <a:r>
              <a:rPr lang="en-GB" dirty="0"/>
              <a:t>Work with children</a:t>
            </a:r>
            <a:r>
              <a:rPr lang="en-GB" baseline="0" dirty="0"/>
              <a:t> and young people is an optional but recommended element within Giving in Grace. </a:t>
            </a:r>
            <a:r>
              <a:rPr lang="en-GB" dirty="0"/>
              <a:t>We don’t expect or want our children to help solve any</a:t>
            </a:r>
            <a:r>
              <a:rPr lang="en-GB" baseline="0" dirty="0"/>
              <a:t> financial problems of the church but we include them for two reasons. The first is that they are growing up in a complex world and from a very young age feel the pressures of consumerism from marketing, peer pressure and sometimes parents as well. We want them to grow up financially capable and able to make their own spending decisions. Second, we want them to grow up generous.</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Guidance can be found in the </a:t>
            </a:r>
            <a:r>
              <a:rPr lang="en-GB" b="1" baseline="0" dirty="0"/>
              <a:t>Young people tab under Design the Programme</a:t>
            </a:r>
            <a:r>
              <a:rPr lang="en-GB" b="0" baseline="0" dirty="0"/>
              <a:t>.</a:t>
            </a:r>
            <a:endParaRPr lang="en-GB" b="0" dirty="0"/>
          </a:p>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17</a:t>
            </a:fld>
            <a:endParaRPr lang="en-US"/>
          </a:p>
        </p:txBody>
      </p:sp>
    </p:spTree>
    <p:extLst>
      <p:ext uri="{BB962C8B-B14F-4D97-AF65-F5344CB8AC3E}">
        <p14:creationId xmlns:p14="http://schemas.microsoft.com/office/powerpoint/2010/main" val="982483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EA2C22D-CDF9-4B87-B73E-CAF3013DC14F}" type="slidenum">
              <a:rPr lang="en-GB"/>
              <a:pPr/>
              <a:t>18</a:t>
            </a:fld>
            <a:endParaRPr lang="en-GB"/>
          </a:p>
        </p:txBody>
      </p:sp>
      <p:sp>
        <p:nvSpPr>
          <p:cNvPr id="64515" name="Rectangle 2"/>
          <p:cNvSpPr>
            <a:spLocks noGrp="1" noRot="1" noChangeAspect="1" noChangeArrowheads="1" noTextEdit="1"/>
          </p:cNvSpPr>
          <p:nvPr>
            <p:ph type="sldImg"/>
          </p:nvPr>
        </p:nvSpPr>
        <p:spPr>
          <a:xfrm>
            <a:off x="919163" y="744538"/>
            <a:ext cx="4962525" cy="3722687"/>
          </a:xfrm>
          <a:ln/>
        </p:spPr>
      </p:sp>
      <p:sp>
        <p:nvSpPr>
          <p:cNvPr id="64516"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There are 4 further optional </a:t>
            </a:r>
            <a:r>
              <a:rPr lang="en-GB" baseline="0" dirty="0"/>
              <a:t>elements to the programme:</a:t>
            </a:r>
          </a:p>
          <a:p>
            <a:pPr eaLnBrk="1" hangingPunct="1"/>
            <a:endParaRPr lang="en-GB" b="1" dirty="0"/>
          </a:p>
          <a:p>
            <a:pPr eaLnBrk="1" hangingPunct="1"/>
            <a:r>
              <a:rPr lang="en-GB" b="1" dirty="0"/>
              <a:t>4. Home visiting </a:t>
            </a:r>
            <a:r>
              <a:rPr lang="en-GB" dirty="0"/>
              <a:t>is an optional element</a:t>
            </a:r>
            <a:r>
              <a:rPr lang="en-GB" baseline="0" dirty="0"/>
              <a:t> that can be </a:t>
            </a:r>
            <a:r>
              <a:rPr lang="en-GB" baseline="0" dirty="0" smtClean="0"/>
              <a:t>most effective but may be felt to demand too much resource unless sensitively focused</a:t>
            </a:r>
            <a:endParaRPr lang="en-GB" baseline="0" dirty="0"/>
          </a:p>
          <a:p>
            <a:pPr eaLnBrk="1" hangingPunct="1"/>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Note that all churches are encouraged to make personal visits to take literature that has been requested when a response is made. </a:t>
            </a:r>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i="1" baseline="0" dirty="0"/>
              <a:t>Home visiting </a:t>
            </a:r>
            <a:r>
              <a:rPr lang="en-GB" baseline="0" dirty="0"/>
              <a:t>is different – this is about making a personal visit with the programme literature to deliver the literature and have a conversation with the individual about the programme. It can be most effective, especially in small congregations, when it is possible to visit the entire congregation. However, it is possible to aim to visit a segment of the congregation such as all planned givers or those not on the planned giving scheme.</a:t>
            </a:r>
            <a:endParaRPr lang="en-GB" dirty="0"/>
          </a:p>
          <a:p>
            <a:pPr eaLnBrk="1" hangingPunct="1"/>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smtClean="0"/>
              <a:t>Guidance </a:t>
            </a:r>
            <a:r>
              <a:rPr lang="en-GB" baseline="0" dirty="0"/>
              <a:t>can be found in the </a:t>
            </a:r>
            <a:r>
              <a:rPr lang="en-GB" b="1" baseline="0" dirty="0"/>
              <a:t>Home visiting tab under Design the Programme</a:t>
            </a:r>
            <a:r>
              <a:rPr lang="en-GB" b="0" baseline="0" dirty="0"/>
              <a:t>.</a:t>
            </a:r>
            <a:endParaRPr lang="en-GB" b="0" dirty="0"/>
          </a:p>
        </p:txBody>
      </p:sp>
    </p:spTree>
    <p:extLst>
      <p:ext uri="{BB962C8B-B14F-4D97-AF65-F5344CB8AC3E}">
        <p14:creationId xmlns:p14="http://schemas.microsoft.com/office/powerpoint/2010/main" val="2777564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summary slide captures and re-states the key elements of the programme and presentation.</a:t>
            </a:r>
            <a:r>
              <a:rPr lang="en-GB" baseline="0" dirty="0"/>
              <a:t> It shouldn’t contain any surprises. </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19</a:t>
            </a:fld>
            <a:endParaRPr lang="en-US"/>
          </a:p>
        </p:txBody>
      </p:sp>
    </p:spTree>
    <p:extLst>
      <p:ext uri="{BB962C8B-B14F-4D97-AF65-F5344CB8AC3E}">
        <p14:creationId xmlns:p14="http://schemas.microsoft.com/office/powerpoint/2010/main" val="203989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a:p>
            <a:r>
              <a:rPr lang="en-GB" baseline="0" dirty="0"/>
              <a:t>Giving in Grace is flexible and modular: there are essential core elements around preaching and literature and optional elements such as socials or small groups. </a:t>
            </a:r>
            <a:endParaRPr lang="en-GB" baseline="0" dirty="0" smtClean="0"/>
          </a:p>
          <a:p>
            <a:endParaRPr lang="en-GB" baseline="0" dirty="0" smtClean="0"/>
          </a:p>
          <a:p>
            <a:r>
              <a:rPr lang="en-GB" baseline="0" dirty="0" smtClean="0"/>
              <a:t>The </a:t>
            </a:r>
            <a:r>
              <a:rPr lang="en-GB" baseline="0" dirty="0"/>
              <a:t>programme will also offer the church a range of practical tools that can be used again and again, outside a giving programme, to interpret their giving profile and as a basic budget tool. There is more detail on this later in the presentation.</a:t>
            </a:r>
          </a:p>
          <a:p>
            <a:endParaRPr lang="en-GB" baseline="0" dirty="0"/>
          </a:p>
          <a:p>
            <a:r>
              <a:rPr lang="en-GB" baseline="0" dirty="0"/>
              <a:t>The resources are there and so is the guidance but, like flat-pack furniture, there is work to be done before you can live with it.</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2</a:t>
            </a:fld>
            <a:endParaRPr lang="en-US"/>
          </a:p>
        </p:txBody>
      </p:sp>
    </p:spTree>
    <p:extLst>
      <p:ext uri="{BB962C8B-B14F-4D97-AF65-F5344CB8AC3E}">
        <p14:creationId xmlns:p14="http://schemas.microsoft.com/office/powerpoint/2010/main" val="2039891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final slide </a:t>
            </a:r>
            <a:r>
              <a:rPr lang="en-GB" dirty="0" smtClean="0"/>
              <a:t>suggests the next steps to be taken. </a:t>
            </a:r>
          </a:p>
          <a:p>
            <a:endParaRPr lang="en-GB" dirty="0" smtClean="0"/>
          </a:p>
          <a:p>
            <a:r>
              <a:rPr lang="en-GB" dirty="0" smtClean="0"/>
              <a:t>Does the PCC, after discussion and prayer, have </a:t>
            </a:r>
            <a:r>
              <a:rPr lang="en-GB" baseline="0" dirty="0" smtClean="0"/>
              <a:t>sufficient </a:t>
            </a:r>
            <a:r>
              <a:rPr lang="en-GB" baseline="0" dirty="0"/>
              <a:t>information to make a decision as to whether they want to </a:t>
            </a:r>
            <a:r>
              <a:rPr lang="en-GB" baseline="0" dirty="0" smtClean="0"/>
              <a:t>proceed?</a:t>
            </a:r>
          </a:p>
          <a:p>
            <a:endParaRPr lang="en-GB" baseline="0" dirty="0" smtClean="0"/>
          </a:p>
          <a:p>
            <a:r>
              <a:rPr lang="en-GB" baseline="0" dirty="0" smtClean="0"/>
              <a:t> </a:t>
            </a:r>
            <a:r>
              <a:rPr lang="en-GB" baseline="0" dirty="0"/>
              <a:t>If they do then they should appoint a small planning group with members drawn from within and beyond the PCC. </a:t>
            </a:r>
          </a:p>
          <a:p>
            <a:endParaRPr lang="en-GB" baseline="0" dirty="0"/>
          </a:p>
          <a:p>
            <a:r>
              <a:rPr lang="en-GB" baseline="0" dirty="0"/>
              <a:t>Just re-emphasise at this point the importance of leadership (slide </a:t>
            </a:r>
            <a:r>
              <a:rPr lang="en-GB" baseline="0" dirty="0" smtClean="0"/>
              <a:t>8). </a:t>
            </a:r>
            <a:r>
              <a:rPr lang="en-GB" baseline="0" dirty="0"/>
              <a:t>If the PCC aren’t prepared to commit to their leadership responsibility later on then they should not set the working group up. </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20</a:t>
            </a:fld>
            <a:endParaRPr lang="en-US"/>
          </a:p>
        </p:txBody>
      </p:sp>
    </p:spTree>
    <p:extLst>
      <p:ext uri="{BB962C8B-B14F-4D97-AF65-F5344CB8AC3E}">
        <p14:creationId xmlns:p14="http://schemas.microsoft.com/office/powerpoint/2010/main" val="203989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Giving</a:t>
            </a:r>
            <a:r>
              <a:rPr lang="en-GB" baseline="0" dirty="0"/>
              <a:t> in Grace offers some very practical tools to answer 3 basic questions. These tools include simple spreadsheets and guidance papers for use in building the Case Statement (see slide 10) that will be useful time and again, and also downloads of customisable literature. </a:t>
            </a:r>
          </a:p>
          <a:p>
            <a:endParaRPr lang="en-GB" baseline="0" dirty="0"/>
          </a:p>
          <a:p>
            <a:r>
              <a:rPr lang="en-GB" baseline="0" dirty="0"/>
              <a:t>These tools can be found under </a:t>
            </a:r>
            <a:r>
              <a:rPr lang="en-GB" b="1" baseline="0" dirty="0"/>
              <a:t>Building the Case</a:t>
            </a:r>
            <a:r>
              <a:rPr lang="en-GB" baseline="0" dirty="0"/>
              <a:t> on the website</a:t>
            </a:r>
          </a:p>
        </p:txBody>
      </p:sp>
      <p:sp>
        <p:nvSpPr>
          <p:cNvPr id="4" name="Slide Number Placeholder 3"/>
          <p:cNvSpPr>
            <a:spLocks noGrp="1"/>
          </p:cNvSpPr>
          <p:nvPr>
            <p:ph type="sldNum" sz="quarter" idx="10"/>
          </p:nvPr>
        </p:nvSpPr>
        <p:spPr/>
        <p:txBody>
          <a:bodyPr/>
          <a:lstStyle/>
          <a:p>
            <a:fld id="{B49F7C62-A519-5647-AF48-DC9F446B8FB5}" type="slidenum">
              <a:rPr lang="en-US" smtClean="0"/>
              <a:pPr/>
              <a:t>3</a:t>
            </a:fld>
            <a:endParaRPr lang="en-US"/>
          </a:p>
        </p:txBody>
      </p:sp>
    </p:spTree>
    <p:extLst>
      <p:ext uri="{BB962C8B-B14F-4D97-AF65-F5344CB8AC3E}">
        <p14:creationId xmlns:p14="http://schemas.microsoft.com/office/powerpoint/2010/main" val="368468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flat pack furniture</a:t>
            </a:r>
            <a:r>
              <a:rPr lang="en-US" baseline="0" dirty="0"/>
              <a:t> starts with advice to sit down and read the guidance notes – good advice! </a:t>
            </a:r>
            <a:r>
              <a:rPr lang="en-US" dirty="0"/>
              <a:t>In this slide we explore the biblical aspect of Giving in Grace. </a:t>
            </a:r>
            <a:r>
              <a:rPr lang="en-US" baseline="0" dirty="0"/>
              <a:t> Start by reading through the well known story of </a:t>
            </a:r>
            <a:r>
              <a:rPr lang="en-US" baseline="0" dirty="0" err="1"/>
              <a:t>Zacchaeus</a:t>
            </a:r>
            <a:r>
              <a:rPr lang="en-US" baseline="0" dirty="0"/>
              <a:t>. When Jesus invites himself to tea </a:t>
            </a:r>
            <a:r>
              <a:rPr lang="en-US" baseline="0" dirty="0" err="1"/>
              <a:t>Zacchaeus</a:t>
            </a:r>
            <a:r>
              <a:rPr lang="en-US" baseline="0" dirty="0"/>
              <a:t>’ life is changed – and the two things that he specifically mentions that will change are both financial. The first is to manage his financial affairs with integrity the second is the practice of generosity. Jesus speaks more about money than any other subject except the Kingdom of God because money is so important to following Jesus as a disciple. </a:t>
            </a:r>
            <a:endParaRPr lang="en-US" dirty="0"/>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One of the key principles within Giving in Grace is the conviction that money is a natural part of being a disciple of Jesus. God is the owner and the giver of all that we have and therefore we are caretakers and stewards  - not the owners  - of all that God entrusts to our care. </a:t>
            </a: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(If you wish, and if time permits, to develop this aspect of the presentation refer to the image of the wedding rings. </a:t>
            </a:r>
            <a:r>
              <a:rPr lang="en-GB" dirty="0" smtClean="0"/>
              <a:t>Each piece of gold has a hallmark which includes the “makers mark”. </a:t>
            </a:r>
            <a:r>
              <a:rPr lang="en-US" baseline="0" dirty="0" smtClean="0"/>
              <a:t>G</a:t>
            </a:r>
            <a:r>
              <a:rPr lang="en-GB" dirty="0" err="1" smtClean="0"/>
              <a:t>iving</a:t>
            </a:r>
            <a:r>
              <a:rPr lang="en-GB" dirty="0" smtClean="0"/>
              <a:t> is the hallmark of stewardship because</a:t>
            </a:r>
            <a:r>
              <a:rPr lang="en-GB" baseline="0" dirty="0" smtClean="0"/>
              <a:t> when we give </a:t>
            </a:r>
            <a:r>
              <a:rPr lang="en-GB" dirty="0" smtClean="0"/>
              <a:t>generously our giving declares that all that we have is not ours but belongs to God. For more on this click the link to the stewardship paper </a:t>
            </a:r>
            <a:r>
              <a:rPr lang="en-GB" i="1" dirty="0" smtClean="0"/>
              <a:t>The Grace of Giving  </a:t>
            </a:r>
            <a:r>
              <a:rPr lang="en-GB" dirty="0" smtClean="0"/>
              <a:t>found under </a:t>
            </a:r>
            <a:r>
              <a:rPr lang="en-US" b="1" baseline="0" dirty="0" smtClean="0"/>
              <a:t>Key Principles at the Theology tab</a:t>
            </a:r>
            <a:r>
              <a:rPr lang="en-US" b="0" baseline="0" dirty="0" smtClean="0"/>
              <a:t>)</a:t>
            </a:r>
            <a:endParaRPr lang="en-US" b="0" dirty="0" smtClean="0"/>
          </a:p>
          <a:p>
            <a:endParaRPr lang="en-US" baseline="0" dirty="0"/>
          </a:p>
          <a:p>
            <a:r>
              <a:rPr lang="en-US" baseline="0" dirty="0" smtClean="0"/>
              <a:t>So </a:t>
            </a:r>
            <a:r>
              <a:rPr lang="en-US" baseline="0" dirty="0"/>
              <a:t>this biblical perspective means we can say three things about Giving in Grace:  </a:t>
            </a:r>
            <a:endParaRPr lang="en-US" baseline="0" dirty="0" smtClean="0"/>
          </a:p>
          <a:p>
            <a:endParaRPr lang="en-US" baseline="0" dirty="0" smtClean="0"/>
          </a:p>
          <a:p>
            <a:pPr marL="228600" indent="-228600">
              <a:buFont typeface="+mj-lt"/>
              <a:buAutoNum type="arabicPeriod"/>
            </a:pPr>
            <a:r>
              <a:rPr lang="en-US" baseline="0" dirty="0" smtClean="0"/>
              <a:t>It </a:t>
            </a:r>
            <a:r>
              <a:rPr lang="en-US" baseline="0" dirty="0"/>
              <a:t>is not a short-term fundraising effort asking from others but a challenge to the people of God. </a:t>
            </a:r>
            <a:endParaRPr lang="en-US" baseline="0" dirty="0" smtClean="0"/>
          </a:p>
          <a:p>
            <a:pPr marL="228600" indent="-228600">
              <a:buFont typeface="+mj-lt"/>
              <a:buAutoNum type="arabicPeriod"/>
            </a:pPr>
            <a:r>
              <a:rPr lang="en-US" baseline="0" dirty="0" smtClean="0"/>
              <a:t>It </a:t>
            </a:r>
            <a:r>
              <a:rPr lang="en-US" baseline="0" dirty="0"/>
              <a:t>is not focused on balancing the budget first and foremost, though it will help to do just that but part of the task of growing a culture of generosity in the church. </a:t>
            </a:r>
            <a:endParaRPr lang="en-US" baseline="0" dirty="0" smtClean="0"/>
          </a:p>
          <a:p>
            <a:pPr marL="228600" indent="-228600">
              <a:buFont typeface="+mj-lt"/>
              <a:buAutoNum type="arabicPeriod"/>
            </a:pPr>
            <a:r>
              <a:rPr lang="en-US" baseline="0" dirty="0" smtClean="0"/>
              <a:t>It </a:t>
            </a:r>
            <a:r>
              <a:rPr lang="en-US" baseline="0" dirty="0"/>
              <a:t>is not just about resourcing ministry and mission though it will; giving is also an important aspect of discipleship for every Christian. </a:t>
            </a:r>
          </a:p>
          <a:p>
            <a:endParaRPr lang="en-US" baseline="0" dirty="0"/>
          </a:p>
          <a:p>
            <a:r>
              <a:rPr lang="en-US" baseline="0" dirty="0"/>
              <a:t>For more on the biblical basis of Giving in Grace see under </a:t>
            </a:r>
            <a:r>
              <a:rPr lang="en-US" b="1" baseline="0" dirty="0"/>
              <a:t>Key Principles at the Theology tab </a:t>
            </a:r>
          </a:p>
          <a:p>
            <a:endParaRPr lang="en-US"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4</a:t>
            </a:fld>
            <a:endParaRPr lang="en-US"/>
          </a:p>
        </p:txBody>
      </p:sp>
    </p:spTree>
    <p:extLst>
      <p:ext uri="{BB962C8B-B14F-4D97-AF65-F5344CB8AC3E}">
        <p14:creationId xmlns:p14="http://schemas.microsoft.com/office/powerpoint/2010/main" val="422721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slide introduces the 4</a:t>
            </a:r>
            <a:r>
              <a:rPr lang="en-GB" baseline="0" dirty="0"/>
              <a:t> things </a:t>
            </a:r>
            <a:r>
              <a:rPr lang="en-GB" baseline="0" dirty="0" smtClean="0"/>
              <a:t>we </a:t>
            </a:r>
            <a:r>
              <a:rPr lang="en-GB" baseline="0" dirty="0"/>
              <a:t>need to understand for Giving in Grace to work properly. At this stage it is a matter of raising awareness; down the track they will become much more important. In particular it is vital that the Planning Group gain a </a:t>
            </a:r>
            <a:r>
              <a:rPr lang="en-GB" baseline="0" dirty="0" smtClean="0"/>
              <a:t>grasp </a:t>
            </a:r>
            <a:r>
              <a:rPr lang="en-GB" baseline="0" dirty="0"/>
              <a:t>of these 4 elements.</a:t>
            </a:r>
          </a:p>
          <a:p>
            <a:endParaRPr lang="en-GB" baseline="0" dirty="0"/>
          </a:p>
          <a:p>
            <a:r>
              <a:rPr lang="en-GB" dirty="0"/>
              <a:t>If you want to build in some interaction at this point of the presentation </a:t>
            </a:r>
            <a:r>
              <a:rPr lang="en-GB" baseline="0" dirty="0"/>
              <a:t>a</a:t>
            </a:r>
            <a:r>
              <a:rPr lang="en-GB" dirty="0"/>
              <a:t>s a simple exercise</a:t>
            </a:r>
            <a:r>
              <a:rPr lang="en-GB" baseline="0" dirty="0"/>
              <a:t> you could</a:t>
            </a:r>
            <a:r>
              <a:rPr lang="en-GB" dirty="0"/>
              <a:t> ask</a:t>
            </a:r>
            <a:r>
              <a:rPr lang="en-GB" baseline="0" dirty="0"/>
              <a:t> the question: </a:t>
            </a:r>
            <a:r>
              <a:rPr lang="en-GB" i="1" baseline="0" dirty="0"/>
              <a:t>Why do people give to their local church? </a:t>
            </a:r>
            <a:endParaRPr lang="en-GB" i="1" baseline="0" dirty="0" smtClean="0"/>
          </a:p>
          <a:p>
            <a:endParaRPr lang="en-GB" i="1" baseline="0" dirty="0" smtClean="0"/>
          </a:p>
          <a:p>
            <a:r>
              <a:rPr lang="en-GB" baseline="0" dirty="0" smtClean="0"/>
              <a:t>Invite </a:t>
            </a:r>
            <a:r>
              <a:rPr lang="en-GB" baseline="0" dirty="0"/>
              <a:t>people to spend time in pairs exploring their answers and then in plenary ask for single-word or short answers. The words on the screen will stimulate some thoughts. </a:t>
            </a:r>
            <a:endParaRPr lang="en-GB" baseline="0" dirty="0" smtClean="0"/>
          </a:p>
          <a:p>
            <a:endParaRPr lang="en-GB" baseline="0" dirty="0" smtClean="0"/>
          </a:p>
          <a:p>
            <a:r>
              <a:rPr lang="en-GB" baseline="0" dirty="0" smtClean="0"/>
              <a:t>The </a:t>
            </a:r>
            <a:r>
              <a:rPr lang="en-GB" baseline="0" dirty="0"/>
              <a:t>point is that, in our congregations, there are multiple motivations for giving; there is not one reason why people give. </a:t>
            </a:r>
            <a:endParaRPr lang="en-GB" baseline="0" dirty="0" smtClean="0"/>
          </a:p>
          <a:p>
            <a:endParaRPr lang="en-GB" baseline="0" dirty="0" smtClean="0"/>
          </a:p>
          <a:p>
            <a:r>
              <a:rPr lang="en-GB" baseline="0" dirty="0" smtClean="0"/>
              <a:t>Therefore </a:t>
            </a:r>
            <a:r>
              <a:rPr lang="en-GB" baseline="0" dirty="0"/>
              <a:t>Giving in Grace is not only biblical, it is also practical in that it recognises the many reasons why people give.</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5</a:t>
            </a:fld>
            <a:endParaRPr lang="en-US"/>
          </a:p>
        </p:txBody>
      </p:sp>
    </p:spTree>
    <p:extLst>
      <p:ext uri="{BB962C8B-B14F-4D97-AF65-F5344CB8AC3E}">
        <p14:creationId xmlns:p14="http://schemas.microsoft.com/office/powerpoint/2010/main" val="1356347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important </a:t>
            </a:r>
            <a:r>
              <a:rPr lang="en-GB" dirty="0"/>
              <a:t>principle within Giving</a:t>
            </a:r>
            <a:r>
              <a:rPr lang="en-GB" baseline="0" dirty="0"/>
              <a:t> in Grace, that of </a:t>
            </a:r>
            <a:r>
              <a:rPr lang="en-GB" b="1" baseline="0" dirty="0"/>
              <a:t>differentiation</a:t>
            </a:r>
            <a:r>
              <a:rPr lang="en-GB" baseline="0" dirty="0"/>
              <a:t>. </a:t>
            </a:r>
            <a:r>
              <a:rPr lang="en-GB" baseline="0" dirty="0" smtClean="0"/>
              <a:t> </a:t>
            </a:r>
          </a:p>
          <a:p>
            <a:endParaRPr lang="en-GB" baseline="0" dirty="0" smtClean="0"/>
          </a:p>
          <a:p>
            <a:r>
              <a:rPr lang="en-GB" baseline="0" dirty="0" smtClean="0"/>
              <a:t>Because </a:t>
            </a:r>
            <a:r>
              <a:rPr lang="en-GB" baseline="0" dirty="0"/>
              <a:t>of the many reasons why people give to our churches, we need to be careful not to say the same thing and ask the same response from everyone in the church. </a:t>
            </a:r>
            <a:endParaRPr lang="en-GB" baseline="0" dirty="0" smtClean="0"/>
          </a:p>
          <a:p>
            <a:endParaRPr lang="en-GB" baseline="0" dirty="0" smtClean="0"/>
          </a:p>
          <a:p>
            <a:r>
              <a:rPr lang="en-GB" baseline="0" dirty="0" smtClean="0"/>
              <a:t>Differentiation </a:t>
            </a:r>
            <a:r>
              <a:rPr lang="en-GB" baseline="0" dirty="0"/>
              <a:t>recognises that people are at different points in their faith journey, relationship with the church and economic situations. </a:t>
            </a:r>
            <a:endParaRPr lang="en-GB" baseline="0" dirty="0" smtClean="0"/>
          </a:p>
          <a:p>
            <a:endParaRPr lang="en-GB" baseline="0" dirty="0" smtClean="0"/>
          </a:p>
          <a:p>
            <a:r>
              <a:rPr lang="en-GB" baseline="0" dirty="0" smtClean="0"/>
              <a:t>So </a:t>
            </a:r>
            <a:r>
              <a:rPr lang="en-GB" baseline="0" dirty="0"/>
              <a:t>we write different letters and send different response forms to differentiated groupings in our church – leaders, planned givers, plate givers and our Friends in the community who rarely worship with us. </a:t>
            </a:r>
            <a:endParaRPr lang="en-GB" baseline="0" dirty="0" smtClean="0"/>
          </a:p>
          <a:p>
            <a:endParaRPr lang="en-GB" baseline="0" dirty="0" smtClean="0"/>
          </a:p>
          <a:p>
            <a:r>
              <a:rPr lang="en-GB" baseline="0" dirty="0" smtClean="0"/>
              <a:t>It </a:t>
            </a:r>
            <a:r>
              <a:rPr lang="en-GB" baseline="0" dirty="0"/>
              <a:t>follows that we never differentiate on how much people give or how often they are in church or anything like that – only on what we can observe – who leaders are (e.g. The PCC) who is on the planned giving scheme and so on. </a:t>
            </a:r>
          </a:p>
          <a:p>
            <a:endParaRPr lang="en-GB" baseline="0" dirty="0"/>
          </a:p>
          <a:p>
            <a:r>
              <a:rPr lang="en-GB" baseline="0" dirty="0"/>
              <a:t>More information can be found </a:t>
            </a:r>
            <a:r>
              <a:rPr lang="en-GB" b="1" baseline="0" dirty="0"/>
              <a:t>under Key Principles at the Differentiation tab </a:t>
            </a:r>
            <a:r>
              <a:rPr lang="en-GB" baseline="0" dirty="0"/>
              <a:t>on the website. </a:t>
            </a:r>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6</a:t>
            </a:fld>
            <a:endParaRPr lang="en-US"/>
          </a:p>
        </p:txBody>
      </p:sp>
    </p:spTree>
    <p:extLst>
      <p:ext uri="{BB962C8B-B14F-4D97-AF65-F5344CB8AC3E}">
        <p14:creationId xmlns:p14="http://schemas.microsoft.com/office/powerpoint/2010/main" val="118929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a:t>
            </a:r>
            <a:r>
              <a:rPr lang="en-GB" baseline="0" dirty="0"/>
              <a:t> is an entirely optional slide to explore differentiation further. Simply ask which differentiation grouping  - Leader, Planned, Plate or Friend each of these fictional characters might belong to. </a:t>
            </a:r>
          </a:p>
          <a:p>
            <a:endParaRPr lang="en-GB" baseline="0" dirty="0"/>
          </a:p>
          <a:p>
            <a:r>
              <a:rPr lang="en-GB" baseline="0" dirty="0"/>
              <a:t>If you wish to explore this slide further, this exercise can be found on paper along with a simple, humorous verbal sketch that illustrates the principle of differentiation.  Download this paper from under </a:t>
            </a:r>
            <a:r>
              <a:rPr lang="en-GB" b="1" baseline="0" dirty="0"/>
              <a:t>Key principles at the Differentiation tab</a:t>
            </a:r>
            <a:r>
              <a:rPr lang="en-GB" b="0" baseline="0" dirty="0"/>
              <a:t>.</a:t>
            </a:r>
            <a:endParaRPr lang="en-GB" b="1"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7</a:t>
            </a:fld>
            <a:endParaRPr lang="en-US"/>
          </a:p>
        </p:txBody>
      </p:sp>
    </p:spTree>
    <p:extLst>
      <p:ext uri="{BB962C8B-B14F-4D97-AF65-F5344CB8AC3E}">
        <p14:creationId xmlns:p14="http://schemas.microsoft.com/office/powerpoint/2010/main" val="330894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a:t>The third thing people need to know is that leadership and the challenge of leadership needs to be placed before a church council before any decision on running a programme is made. </a:t>
            </a: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No </a:t>
            </a:r>
            <a:r>
              <a:rPr lang="en-GB" baseline="0" dirty="0" smtClean="0"/>
              <a:t>stewardship </a:t>
            </a:r>
            <a:r>
              <a:rPr lang="en-GB" baseline="0" dirty="0"/>
              <a:t>programme will succeed if the leadership of the church does not offer strong, visible leadership in the planning and delivery of the programme. </a:t>
            </a:r>
            <a:r>
              <a:rPr lang="en-GB" baseline="0" dirty="0" smtClean="0"/>
              <a:t> The </a:t>
            </a:r>
            <a:r>
              <a:rPr lang="en-GB" baseline="0" dirty="0"/>
              <a:t>church leadership will need to offer that firm leadership, allocate the people, time and priority for careful preparation. Crucially, leaders must model the generosity they expect of others. That will mean in practice three things: </a:t>
            </a:r>
            <a:endParaRPr lang="en-GB"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a:t>
            </a:r>
            <a:r>
              <a:rPr lang="en-GB" baseline="0" dirty="0"/>
              <a:t>leadership will make their response early doors; </a:t>
            </a: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the </a:t>
            </a:r>
            <a:r>
              <a:rPr lang="en-GB" baseline="0" dirty="0"/>
              <a:t>leadership will give generously in those early responses; </a:t>
            </a:r>
            <a:endParaRPr lang="en-GB" baseline="0"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it </a:t>
            </a:r>
            <a:r>
              <a:rPr lang="en-GB" baseline="0" dirty="0"/>
              <a:t>is always helpful if the leadership declare their total response  (e.g. A combined pledged increase of £94 towards the weekly target of £187). </a:t>
            </a:r>
          </a:p>
          <a:p>
            <a:endParaRPr lang="en-GB" dirty="0"/>
          </a:p>
          <a:p>
            <a:r>
              <a:rPr lang="en-GB" dirty="0"/>
              <a:t>If time permits or</a:t>
            </a:r>
            <a:r>
              <a:rPr lang="en-GB" baseline="0" dirty="0"/>
              <a:t> local considerations require it, y</a:t>
            </a:r>
            <a:r>
              <a:rPr lang="en-GB" dirty="0"/>
              <a:t>ou may wish to expand this section</a:t>
            </a:r>
            <a:r>
              <a:rPr lang="en-GB" baseline="0" dirty="0"/>
              <a:t> by </a:t>
            </a:r>
            <a:r>
              <a:rPr lang="en-GB" dirty="0"/>
              <a:t>reading or summarising </a:t>
            </a:r>
            <a:r>
              <a:rPr lang="en-GB" baseline="0" dirty="0"/>
              <a:t>1 Chronicles 29 1- 9, which tells of David’s financial leadership at the building of the Temple and</a:t>
            </a:r>
            <a:r>
              <a:rPr lang="en-GB" b="0" i="0" baseline="0" dirty="0"/>
              <a:t> make the following points:</a:t>
            </a:r>
          </a:p>
          <a:p>
            <a:pPr marL="285750" indent="-285750">
              <a:buAutoNum type="romanLcParenBoth"/>
            </a:pPr>
            <a:r>
              <a:rPr lang="en-GB" b="0" i="0" baseline="0" dirty="0"/>
              <a:t>David gave a gift from the Treasury and then....</a:t>
            </a:r>
          </a:p>
          <a:p>
            <a:pPr marL="285750" indent="-285750">
              <a:buAutoNum type="romanLcParenBoth"/>
            </a:pPr>
            <a:r>
              <a:rPr lang="en-GB" b="0" i="0" baseline="0" dirty="0"/>
              <a:t>David made a personal gift. This encouraged ...</a:t>
            </a:r>
          </a:p>
          <a:p>
            <a:pPr marL="285750" indent="-285750">
              <a:buAutoNum type="romanLcParenBoth"/>
            </a:pPr>
            <a:r>
              <a:rPr lang="en-GB" b="0" i="0" baseline="0" dirty="0"/>
              <a:t>Other leaders to give gifts. This meant that ...</a:t>
            </a:r>
          </a:p>
          <a:p>
            <a:pPr marL="285750" indent="-285750">
              <a:buAutoNum type="romanLcParenBoth"/>
            </a:pPr>
            <a:r>
              <a:rPr lang="en-GB" b="0" i="0" baseline="0" dirty="0"/>
              <a:t>The people rejoiced and gave gifts. In other words leadership gifts encouraged others to give,</a:t>
            </a: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More guidance in the form of </a:t>
            </a:r>
            <a:r>
              <a:rPr lang="en-GB" b="0" baseline="0" dirty="0"/>
              <a:t>a paper on Leadership and a brief bible study that explores 1 Chronicles 29:1-9 </a:t>
            </a:r>
            <a:r>
              <a:rPr lang="en-GB" baseline="0" dirty="0"/>
              <a:t>can be found </a:t>
            </a:r>
            <a:r>
              <a:rPr lang="en-GB" b="1" baseline="0" dirty="0"/>
              <a:t>under Key Principles at the leadership tab. </a:t>
            </a:r>
            <a:endParaRPr lang="en-GB" baseline="0" dirty="0"/>
          </a:p>
          <a:p>
            <a:endParaRPr lang="en-GB" baseline="0" dirty="0"/>
          </a:p>
          <a:p>
            <a:endParaRPr lang="en-GB" baseline="0" dirty="0"/>
          </a:p>
          <a:p>
            <a:endParaRPr lang="en-GB" b="0" baseline="0" dirty="0"/>
          </a:p>
          <a:p>
            <a:endParaRPr lang="en-GB" b="0" baseline="0"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8</a:t>
            </a:fld>
            <a:endParaRPr lang="en-US"/>
          </a:p>
        </p:txBody>
      </p:sp>
    </p:spTree>
    <p:extLst>
      <p:ext uri="{BB962C8B-B14F-4D97-AF65-F5344CB8AC3E}">
        <p14:creationId xmlns:p14="http://schemas.microsoft.com/office/powerpoint/2010/main" val="2109753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The final thing people need to know at this stage is that the case statement is a key principle and central to the planning process so we need to include reference to it.</a:t>
            </a:r>
            <a:r>
              <a:rPr lang="en-GB" baseline="0" dirty="0"/>
              <a:t> B</a:t>
            </a:r>
            <a:r>
              <a:rPr lang="en-GB" dirty="0"/>
              <a:t>ut you can deal with this slide quite quickly. It</a:t>
            </a:r>
            <a:r>
              <a:rPr lang="en-GB" baseline="0" dirty="0"/>
              <a:t> will help to have a </a:t>
            </a:r>
            <a:r>
              <a:rPr lang="en-GB" dirty="0"/>
              <a:t>copy of the case statement available for </a:t>
            </a:r>
            <a:r>
              <a:rPr lang="en-GB" dirty="0" smtClean="0"/>
              <a:t>inspection.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There </a:t>
            </a:r>
            <a:r>
              <a:rPr lang="en-GB" dirty="0"/>
              <a:t>is a</a:t>
            </a:r>
            <a:r>
              <a:rPr lang="en-GB" baseline="0" dirty="0"/>
              <a:t> blank template and also a fictional case statement by way of illustration on the </a:t>
            </a:r>
            <a:r>
              <a:rPr lang="en-GB" b="1" baseline="0" dirty="0"/>
              <a:t>Case Statement tab under Key Principles. </a:t>
            </a:r>
            <a:r>
              <a:rPr lang="en-GB" b="0" baseline="0" dirty="0"/>
              <a:t> </a:t>
            </a:r>
            <a:endParaRPr lang="en-GB" b="1" dirty="0"/>
          </a:p>
          <a:p>
            <a:endParaRPr lang="en-GB" dirty="0"/>
          </a:p>
          <a:p>
            <a:r>
              <a:rPr lang="en-GB" dirty="0"/>
              <a:t>The simple point to make is that good leadership finds its focus</a:t>
            </a:r>
            <a:r>
              <a:rPr lang="en-GB" baseline="0" dirty="0"/>
              <a:t> early on in the planning with the preparation of the </a:t>
            </a:r>
            <a:r>
              <a:rPr lang="en-GB" dirty="0"/>
              <a:t>case </a:t>
            </a:r>
            <a:r>
              <a:rPr lang="en-GB" dirty="0" smtClean="0"/>
              <a:t>statement. The Case is </a:t>
            </a:r>
            <a:r>
              <a:rPr lang="en-GB" dirty="0"/>
              <a:t>a structured document that lays the foundation for the whole programme</a:t>
            </a:r>
            <a:r>
              <a:rPr lang="en-GB" baseline="0" dirty="0"/>
              <a:t> and focuses the early work of the planning group. </a:t>
            </a:r>
            <a:r>
              <a:rPr lang="en-GB" dirty="0"/>
              <a:t>The case does what it says on the tin – it</a:t>
            </a:r>
            <a:r>
              <a:rPr lang="en-GB" baseline="0" dirty="0"/>
              <a:t> makes the case for giving – but it provides a helpful structure for the early work of the planning group and tests leadership commitment as the church leadership responds to the planning group analysis in the case statement.</a:t>
            </a:r>
          </a:p>
          <a:p>
            <a:endParaRPr lang="en-GB" baseline="0" dirty="0"/>
          </a:p>
          <a:p>
            <a:r>
              <a:rPr lang="en-GB" baseline="0" dirty="0"/>
              <a:t>More on the case statement can be found under </a:t>
            </a:r>
            <a:r>
              <a:rPr lang="en-GB" b="1" baseline="0" dirty="0"/>
              <a:t>Building the Case</a:t>
            </a:r>
            <a:r>
              <a:rPr lang="en-GB" b="0" baseline="0" dirty="0"/>
              <a:t>.</a:t>
            </a:r>
            <a:endParaRPr lang="en-GB" b="1" dirty="0"/>
          </a:p>
          <a:p>
            <a:endParaRPr lang="en-GB" dirty="0"/>
          </a:p>
        </p:txBody>
      </p:sp>
      <p:sp>
        <p:nvSpPr>
          <p:cNvPr id="4" name="Slide Number Placeholder 3"/>
          <p:cNvSpPr>
            <a:spLocks noGrp="1"/>
          </p:cNvSpPr>
          <p:nvPr>
            <p:ph type="sldNum" sz="quarter" idx="10"/>
          </p:nvPr>
        </p:nvSpPr>
        <p:spPr/>
        <p:txBody>
          <a:bodyPr/>
          <a:lstStyle/>
          <a:p>
            <a:fld id="{B49F7C62-A519-5647-AF48-DC9F446B8FB5}" type="slidenum">
              <a:rPr lang="en-US" smtClean="0"/>
              <a:pPr/>
              <a:t>9</a:t>
            </a:fld>
            <a:endParaRPr lang="en-US"/>
          </a:p>
        </p:txBody>
      </p:sp>
    </p:spTree>
    <p:extLst>
      <p:ext uri="{BB962C8B-B14F-4D97-AF65-F5344CB8AC3E}">
        <p14:creationId xmlns:p14="http://schemas.microsoft.com/office/powerpoint/2010/main" val="1008789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ove tint.tif"/>
          <p:cNvPicPr>
            <a:picLocks noChangeAspect="1"/>
          </p:cNvPicPr>
          <p:nvPr userDrawn="1"/>
        </p:nvPicPr>
        <p:blipFill>
          <a:blip r:embed="rId2" cstate="screen"/>
          <a:stretch>
            <a:fillRect/>
          </a:stretch>
        </p:blipFill>
        <p:spPr>
          <a:xfrm>
            <a:off x="0" y="3219300"/>
            <a:ext cx="3327400" cy="3314700"/>
          </a:xfrm>
          <a:prstGeom prst="rect">
            <a:avLst/>
          </a:prstGeom>
        </p:spPr>
      </p:pic>
      <p:sp>
        <p:nvSpPr>
          <p:cNvPr id="7" name="Rectangle 6"/>
          <p:cNvSpPr/>
          <p:nvPr userDrawn="1"/>
        </p:nvSpPr>
        <p:spPr>
          <a:xfrm>
            <a:off x="6769546" y="5919027"/>
            <a:ext cx="2374453" cy="93897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sz="2800">
                <a:solidFill>
                  <a:srgbClr val="7F3F98"/>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rgbClr val="005695"/>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a:xfrm>
            <a:off x="0" y="6534000"/>
            <a:ext cx="799340" cy="316771"/>
          </a:xfrm>
        </p:spPr>
        <p:txBody>
          <a:bodyPr/>
          <a:lstStyle/>
          <a:p>
            <a:fld id="{DC0AEDA4-0534-4BA9-9F5C-8B23823E2E36}" type="datetime1">
              <a:rPr lang="en-GB" smtClean="0"/>
              <a:pPr/>
              <a:t>25/01/2023</a:t>
            </a:fld>
            <a:endParaRPr lang="en-US" dirty="0"/>
          </a:p>
        </p:txBody>
      </p:sp>
    </p:spTree>
    <p:extLst>
      <p:ext uri="{BB962C8B-B14F-4D97-AF65-F5344CB8AC3E}">
        <p14:creationId xmlns:p14="http://schemas.microsoft.com/office/powerpoint/2010/main" val="2823189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468000" y="1872000"/>
            <a:ext cx="8229600" cy="4320000"/>
          </a:xfrm>
        </p:spPr>
        <p:txBody>
          <a:bodyPr/>
          <a:lstStyle>
            <a:lvl1pPr>
              <a:defRPr sz="2200">
                <a:latin typeface="Verdana"/>
                <a:cs typeface="Verdana"/>
              </a:defRPr>
            </a:lvl1pPr>
            <a:lvl2pPr>
              <a:defRPr sz="1800">
                <a:latin typeface="Verdana"/>
                <a:cs typeface="Verdana"/>
              </a:defRPr>
            </a:lvl2pPr>
            <a:lvl3pPr>
              <a:defRPr sz="1800">
                <a:latin typeface="Verdana"/>
                <a:cs typeface="Verdana"/>
              </a:defRPr>
            </a:lvl3pPr>
            <a:lvl4pPr>
              <a:defRPr sz="1800">
                <a:latin typeface="Verdana"/>
                <a:cs typeface="Verdana"/>
              </a:defRPr>
            </a:lvl4pPr>
            <a:lvl5pPr>
              <a:defRPr sz="1800">
                <a:latin typeface="Verdana"/>
                <a:cs typeface="Verdan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0" y="6534000"/>
            <a:ext cx="799340" cy="316771"/>
          </a:xfrm>
        </p:spPr>
        <p:txBody>
          <a:bodyPr/>
          <a:lstStyle/>
          <a:p>
            <a:fld id="{E502B707-A243-492C-AF8F-ADB761F40A3F}" type="datetime1">
              <a:rPr lang="en-GB" smtClean="0"/>
              <a:pPr/>
              <a:t>25/01/2023</a:t>
            </a:fld>
            <a:endParaRPr lang="en-US" dirty="0"/>
          </a:p>
        </p:txBody>
      </p:sp>
    </p:spTree>
    <p:extLst>
      <p:ext uri="{BB962C8B-B14F-4D97-AF65-F5344CB8AC3E}">
        <p14:creationId xmlns:p14="http://schemas.microsoft.com/office/powerpoint/2010/main" val="415453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ove tint.tif"/>
          <p:cNvPicPr>
            <a:picLocks noChangeAspect="1"/>
          </p:cNvPicPr>
          <p:nvPr userDrawn="1"/>
        </p:nvPicPr>
        <p:blipFill>
          <a:blip r:embed="rId2" cstate="screen"/>
          <a:stretch>
            <a:fillRect/>
          </a:stretch>
        </p:blipFill>
        <p:spPr>
          <a:xfrm>
            <a:off x="0" y="3219300"/>
            <a:ext cx="3327400" cy="3314700"/>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l">
              <a:defRPr sz="2400" b="0" cap="none"/>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005695"/>
                </a:solidFill>
                <a:latin typeface="Open Sans" pitchFamily="34" charset="0"/>
                <a:ea typeface="Open Sans" pitchFamily="34" charset="0"/>
                <a:cs typeface="Open San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7" name="Date Placeholder 6"/>
          <p:cNvSpPr>
            <a:spLocks noGrp="1"/>
          </p:cNvSpPr>
          <p:nvPr>
            <p:ph type="dt" sz="half" idx="10"/>
          </p:nvPr>
        </p:nvSpPr>
        <p:spPr/>
        <p:txBody>
          <a:bodyPr/>
          <a:lstStyle/>
          <a:p>
            <a:fld id="{999D2D49-C4C3-44D9-9FDC-2B4A064019CF}" type="datetime1">
              <a:rPr lang="en-GB" smtClean="0"/>
              <a:pPr/>
              <a:t>25/01/2023</a:t>
            </a:fld>
            <a:endParaRPr lang="en-US"/>
          </a:p>
        </p:txBody>
      </p:sp>
    </p:spTree>
    <p:extLst>
      <p:ext uri="{BB962C8B-B14F-4D97-AF65-F5344CB8AC3E}">
        <p14:creationId xmlns:p14="http://schemas.microsoft.com/office/powerpoint/2010/main" val="3097624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68000" y="2159999"/>
            <a:ext cx="4038600" cy="4205289"/>
          </a:xfrm>
        </p:spPr>
        <p:txBody>
          <a:bodyPr/>
          <a:lstStyle>
            <a:lvl1pPr>
              <a:defRPr sz="2000"/>
            </a:lvl1pPr>
            <a:lvl2pPr>
              <a:buFont typeface="Courier New" pitchFamily="49" charset="0"/>
              <a:buChar char="o"/>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2160000"/>
            <a:ext cx="4038600" cy="4204800"/>
          </a:xfrm>
        </p:spPr>
        <p:txBody>
          <a:bodyPr/>
          <a:lstStyle>
            <a:lvl1pPr>
              <a:defRPr sz="2000"/>
            </a:lvl1pPr>
            <a:lvl2pPr>
              <a:buFont typeface="Courier New" pitchFamily="49" charset="0"/>
              <a:buChar char="o"/>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0" y="6541229"/>
            <a:ext cx="799340" cy="316771"/>
          </a:xfrm>
        </p:spPr>
        <p:txBody>
          <a:bodyPr/>
          <a:lstStyle/>
          <a:p>
            <a:fld id="{07C63318-0528-4D6D-A3F2-7122C31A6DD2}" type="datetime1">
              <a:rPr lang="en-GB" smtClean="0"/>
              <a:pPr/>
              <a:t>25/01/2023</a:t>
            </a:fld>
            <a:endParaRPr lang="en-US" dirty="0"/>
          </a:p>
        </p:txBody>
      </p:sp>
      <p:sp>
        <p:nvSpPr>
          <p:cNvPr id="6" name="Footer Placeholder 5"/>
          <p:cNvSpPr>
            <a:spLocks noGrp="1"/>
          </p:cNvSpPr>
          <p:nvPr>
            <p:ph type="ftr" sz="quarter" idx="11"/>
          </p:nvPr>
        </p:nvSpPr>
        <p:spPr>
          <a:xfrm>
            <a:off x="5791200" y="414451"/>
            <a:ext cx="2895600" cy="703261"/>
          </a:xfrm>
          <a:prstGeom prst="rect">
            <a:avLst/>
          </a:prstGeom>
        </p:spPr>
        <p:txBody>
          <a:bodyPr/>
          <a:lstStyle/>
          <a:p>
            <a:endParaRPr lang="en-US" dirty="0"/>
          </a:p>
        </p:txBody>
      </p:sp>
    </p:spTree>
    <p:extLst>
      <p:ext uri="{BB962C8B-B14F-4D97-AF65-F5344CB8AC3E}">
        <p14:creationId xmlns:p14="http://schemas.microsoft.com/office/powerpoint/2010/main" val="2246563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0000"/>
            <a:ext cx="3008313" cy="1162050"/>
          </a:xfrm>
        </p:spPr>
        <p:txBody>
          <a:bodyPr anchor="b"/>
          <a:lstStyle>
            <a:lvl1pPr algn="l">
              <a:defRPr sz="2000" b="0"/>
            </a:lvl1pPr>
          </a:lstStyle>
          <a:p>
            <a:r>
              <a:rPr lang="en-GB" dirty="0"/>
              <a:t>Click to edit Master title style</a:t>
            </a:r>
            <a:endParaRPr lang="en-US" dirty="0"/>
          </a:p>
        </p:txBody>
      </p:sp>
      <p:sp>
        <p:nvSpPr>
          <p:cNvPr id="3" name="Content Placeholder 2"/>
          <p:cNvSpPr>
            <a:spLocks noGrp="1"/>
          </p:cNvSpPr>
          <p:nvPr>
            <p:ph idx="1"/>
          </p:nvPr>
        </p:nvSpPr>
        <p:spPr>
          <a:xfrm>
            <a:off x="3575050" y="1980000"/>
            <a:ext cx="5111750" cy="4094773"/>
          </a:xfrm>
          <a:noFill/>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3153142"/>
            <a:ext cx="3008313" cy="264397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F1F0A183-3F0A-4399-A4BD-1997E6A5103E}" type="datetime1">
              <a:rPr lang="en-GB" smtClean="0"/>
              <a:pPr/>
              <a:t>25/01/2023</a:t>
            </a:fld>
            <a:endParaRPr lang="en-US"/>
          </a:p>
        </p:txBody>
      </p:sp>
    </p:spTree>
    <p:extLst>
      <p:ext uri="{BB962C8B-B14F-4D97-AF65-F5344CB8AC3E}">
        <p14:creationId xmlns:p14="http://schemas.microsoft.com/office/powerpoint/2010/main" val="3185489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93084"/>
            <a:ext cx="5486400" cy="566738"/>
          </a:xfrm>
        </p:spPr>
        <p:txBody>
          <a:bodyPr anchor="b"/>
          <a:lstStyle>
            <a:lvl1pPr algn="l">
              <a:defRPr sz="2000" b="0"/>
            </a:lvl1pPr>
          </a:lstStyle>
          <a:p>
            <a:r>
              <a:rPr lang="en-GB" dirty="0"/>
              <a:t>Click to edit Master title style</a:t>
            </a:r>
            <a:endParaRPr lang="en-US" dirty="0"/>
          </a:p>
        </p:txBody>
      </p:sp>
      <p:sp>
        <p:nvSpPr>
          <p:cNvPr id="3" name="Picture Placeholder 2"/>
          <p:cNvSpPr>
            <a:spLocks noGrp="1"/>
          </p:cNvSpPr>
          <p:nvPr>
            <p:ph type="pic" idx="1"/>
          </p:nvPr>
        </p:nvSpPr>
        <p:spPr>
          <a:xfrm>
            <a:off x="1792288" y="1980000"/>
            <a:ext cx="5486400" cy="34266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6059822"/>
            <a:ext cx="5486400" cy="804862"/>
          </a:xfrm>
        </p:spPr>
        <p:txBody>
          <a:bodyPr>
            <a:normAutofit/>
          </a:bodyPr>
          <a:lstStyle>
            <a:lvl1pPr marL="0" indent="0">
              <a:buNone/>
              <a:defRPr sz="1800">
                <a:latin typeface="Open Sans" pitchFamily="34" charset="0"/>
                <a:ea typeface="Open Sans" pitchFamily="34" charset="0"/>
                <a:cs typeface="Open Sans"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5DBA28A4-A74E-4E6E-A007-22B22B1926CC}" type="datetime1">
              <a:rPr lang="en-GB" smtClean="0"/>
              <a:pPr/>
              <a:t>25/01/2023</a:t>
            </a:fld>
            <a:endParaRPr lang="en-US"/>
          </a:p>
        </p:txBody>
      </p:sp>
    </p:spTree>
    <p:extLst>
      <p:ext uri="{BB962C8B-B14F-4D97-AF65-F5344CB8AC3E}">
        <p14:creationId xmlns:p14="http://schemas.microsoft.com/office/powerpoint/2010/main" val="204863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pPr>
              <a:defRPr/>
            </a:pPr>
            <a:endParaRPr lang="en-GB"/>
          </a:p>
        </p:txBody>
      </p:sp>
      <p:sp>
        <p:nvSpPr>
          <p:cNvPr id="4" name="Rectangle 5"/>
          <p:cNvSpPr>
            <a:spLocks noGrp="1" noChangeArrowheads="1"/>
          </p:cNvSpPr>
          <p:nvPr>
            <p:ph type="dt" sz="half" idx="11"/>
          </p:nvPr>
        </p:nvSpPr>
        <p:spPr>
          <a:ln/>
        </p:spPr>
        <p:txBody>
          <a:bodyPr/>
          <a:lstStyle>
            <a:lvl1pPr>
              <a:defRPr/>
            </a:lvl1pPr>
          </a:lstStyle>
          <a:p>
            <a:pPr>
              <a:defRPr/>
            </a:pPr>
            <a:fld id="{B62E6D7F-403D-4626-B33A-34FF64563583}" type="datetime1">
              <a:rPr lang="en-GB" smtClean="0"/>
              <a:pPr>
                <a:defRPr/>
              </a:pPr>
              <a:t>25/01/2023</a:t>
            </a:fld>
            <a:endParaRPr lang="en-GB"/>
          </a:p>
        </p:txBody>
      </p:sp>
      <p:sp>
        <p:nvSpPr>
          <p:cNvPr id="5" name="Rectangle 7"/>
          <p:cNvSpPr>
            <a:spLocks noGrp="1" noChangeArrowheads="1"/>
          </p:cNvSpPr>
          <p:nvPr>
            <p:ph type="sldNum" sz="quarter" idx="12"/>
          </p:nvPr>
        </p:nvSpPr>
        <p:spPr>
          <a:xfrm>
            <a:off x="8459788" y="115888"/>
            <a:ext cx="576262" cy="241300"/>
          </a:xfrm>
          <a:prstGeom prst="rect">
            <a:avLst/>
          </a:prstGeom>
          <a:ln/>
        </p:spPr>
        <p:txBody>
          <a:bodyPr/>
          <a:lstStyle>
            <a:lvl1pPr>
              <a:defRPr/>
            </a:lvl1pPr>
          </a:lstStyle>
          <a:p>
            <a:pPr>
              <a:defRPr/>
            </a:pPr>
            <a:fld id="{0CF1E1C1-BEA0-49E4-B395-7C6F9029240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2000"/>
          </a:schemeClr>
        </a:solidFill>
        <a:effectLst/>
      </p:bgPr>
    </p:bg>
    <p:spTree>
      <p:nvGrpSpPr>
        <p:cNvPr id="1" name=""/>
        <p:cNvGrpSpPr/>
        <p:nvPr/>
      </p:nvGrpSpPr>
      <p:grpSpPr>
        <a:xfrm>
          <a:off x="0" y="0"/>
          <a:ext cx="0" cy="0"/>
          <a:chOff x="0" y="0"/>
          <a:chExt cx="0" cy="0"/>
        </a:xfrm>
      </p:grpSpPr>
      <p:sp>
        <p:nvSpPr>
          <p:cNvPr id="14" name="Rectangle 13"/>
          <p:cNvSpPr/>
          <p:nvPr userDrawn="1"/>
        </p:nvSpPr>
        <p:spPr>
          <a:xfrm>
            <a:off x="0" y="1366297"/>
            <a:ext cx="9144000" cy="326165"/>
          </a:xfrm>
          <a:prstGeom prst="rect">
            <a:avLst/>
          </a:prstGeom>
          <a:solidFill>
            <a:srgbClr val="93A6CD">
              <a:alpha val="32157"/>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2895084" y="404128"/>
            <a:ext cx="5791716" cy="713584"/>
          </a:xfrm>
          <a:prstGeom prst="rect">
            <a:avLst/>
          </a:prstGeom>
        </p:spPr>
        <p:txBody>
          <a:bodyPr vert="horz" lIns="91440" tIns="45720" rIns="91440" bIns="4572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468000" y="1872000"/>
            <a:ext cx="8229600" cy="4320000"/>
          </a:xfrm>
          <a:prstGeom prst="rect">
            <a:avLst/>
          </a:prstGeom>
          <a:noFill/>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0" y="6535250"/>
            <a:ext cx="799340" cy="316771"/>
          </a:xfrm>
          <a:prstGeom prst="rect">
            <a:avLst/>
          </a:prstGeom>
        </p:spPr>
        <p:txBody>
          <a:bodyPr vert="horz" lIns="91440" tIns="45720" rIns="91440" bIns="45720" rtlCol="0" anchor="ctr"/>
          <a:lstStyle>
            <a:lvl1pPr algn="l">
              <a:defRPr sz="800">
                <a:solidFill>
                  <a:srgbClr val="005695"/>
                </a:solidFill>
                <a:latin typeface="Arial"/>
                <a:cs typeface="Arial"/>
              </a:defRPr>
            </a:lvl1pPr>
          </a:lstStyle>
          <a:p>
            <a:fld id="{FCE62EA0-90FF-4A75-93D3-D65ED372FB3A}" type="datetime1">
              <a:rPr lang="en-GB" smtClean="0"/>
              <a:pPr/>
              <a:t>25/01/2023</a:t>
            </a:fld>
            <a:endParaRPr lang="en-US" dirty="0"/>
          </a:p>
        </p:txBody>
      </p:sp>
      <p:pic>
        <p:nvPicPr>
          <p:cNvPr id="8" name="Picture 7"/>
          <p:cNvPicPr>
            <a:picLocks noChangeAspect="1"/>
          </p:cNvPicPr>
          <p:nvPr userDrawn="1"/>
        </p:nvPicPr>
        <p:blipFill>
          <a:blip r:embed="rId9" cstate="screen"/>
          <a:stretch>
            <a:fillRect/>
          </a:stretch>
        </p:blipFill>
        <p:spPr>
          <a:xfrm>
            <a:off x="468000" y="404128"/>
            <a:ext cx="1989803" cy="713584"/>
          </a:xfrm>
          <a:prstGeom prst="rect">
            <a:avLst/>
          </a:prstGeom>
        </p:spPr>
      </p:pic>
      <p:sp>
        <p:nvSpPr>
          <p:cNvPr id="7" name="Footer Placeholder 6"/>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Rectangle 17"/>
          <p:cNvSpPr/>
          <p:nvPr userDrawn="1"/>
        </p:nvSpPr>
        <p:spPr>
          <a:xfrm>
            <a:off x="7688065" y="1328464"/>
            <a:ext cx="1053925" cy="3989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footer"/>
          <p:cNvPicPr/>
          <p:nvPr userDrawn="1"/>
        </p:nvPicPr>
        <p:blipFill>
          <a:blip r:embed="rId10" cstate="screen">
            <a:extLst>
              <a:ext uri="{28A0092B-C50C-407E-A947-70E740481C1C}">
                <a14:useLocalDpi xmlns:a14="http://schemas.microsoft.com/office/drawing/2010/main" val="0"/>
              </a:ext>
            </a:extLst>
          </a:blip>
          <a:srcRect/>
          <a:stretch>
            <a:fillRect/>
          </a:stretch>
        </p:blipFill>
        <p:spPr bwMode="auto">
          <a:xfrm>
            <a:off x="7736493" y="1366297"/>
            <a:ext cx="959185" cy="326165"/>
          </a:xfrm>
          <a:prstGeom prst="rect">
            <a:avLst/>
          </a:prstGeom>
          <a:noFill/>
          <a:ln>
            <a:noFill/>
          </a:ln>
        </p:spPr>
      </p:pic>
      <p:sp>
        <p:nvSpPr>
          <p:cNvPr id="19" name="Slide Number Placeholder 5"/>
          <p:cNvSpPr txBox="1">
            <a:spLocks/>
          </p:cNvSpPr>
          <p:nvPr userDrawn="1"/>
        </p:nvSpPr>
        <p:spPr>
          <a:xfrm>
            <a:off x="8697600" y="1366295"/>
            <a:ext cx="446400" cy="316773"/>
          </a:xfrm>
          <a:prstGeom prst="rect">
            <a:avLst/>
          </a:prstGeom>
        </p:spPr>
        <p:txBody>
          <a:bodyPr vert="horz" lIns="91440" tIns="45720" rIns="91440" bIns="45720" rtlCol="0" anchor="ctr"/>
          <a:lstStyle>
            <a:lvl1pPr algn="l">
              <a:defRPr sz="1000">
                <a:solidFill>
                  <a:srgbClr val="005695"/>
                </a:solidFill>
                <a:latin typeface="Verdana"/>
                <a:cs typeface="Verdana"/>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4A1F9CB-EA69-B240-9635-821F1D1B7025}" type="slidenum">
              <a:rPr kumimoji="0" lang="en-US" sz="1000" b="0" i="0" u="none" strike="noStrike" kern="1200" cap="none" spc="0" normalizeH="0" baseline="0" noProof="0" smtClean="0">
                <a:ln>
                  <a:noFill/>
                </a:ln>
                <a:solidFill>
                  <a:srgbClr val="005695"/>
                </a:solidFill>
                <a:effectLst/>
                <a:uLnTx/>
                <a:uFillTx/>
                <a:latin typeface="Verdana"/>
                <a:ea typeface="+mn-ea"/>
                <a:cs typeface="Verdana"/>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5695"/>
              </a:solidFill>
              <a:effectLst/>
              <a:uLnTx/>
              <a:uFillTx/>
              <a:latin typeface="Verdana"/>
              <a:ea typeface="+mn-ea"/>
              <a:cs typeface="Verdana"/>
            </a:endParaRPr>
          </a:p>
        </p:txBody>
      </p:sp>
    </p:spTree>
    <p:extLst>
      <p:ext uri="{BB962C8B-B14F-4D97-AF65-F5344CB8AC3E}">
        <p14:creationId xmlns:p14="http://schemas.microsoft.com/office/powerpoint/2010/main" val="204180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Lst>
  <p:hf hdr="0" ftr="0" dt="0"/>
  <p:txStyles>
    <p:titleStyle>
      <a:lvl1pPr algn="r" defTabSz="457200" rtl="0" eaLnBrk="1" latinLnBrk="0" hangingPunct="1">
        <a:spcBef>
          <a:spcPct val="0"/>
        </a:spcBef>
        <a:buNone/>
        <a:defRPr sz="2000" b="0" kern="1200">
          <a:solidFill>
            <a:srgbClr val="7F3F98"/>
          </a:solidFill>
          <a:latin typeface="Lucida Handwriting" pitchFamily="66" charset="0"/>
          <a:ea typeface="+mj-ea"/>
          <a:cs typeface="Lucida Handwriting" pitchFamily="66" charset="0"/>
        </a:defRPr>
      </a:lvl1pPr>
    </p:titleStyle>
    <p:bodyStyle>
      <a:lvl1pPr marL="342900" indent="-342900" algn="l" defTabSz="457200" rtl="0" eaLnBrk="1" latinLnBrk="0" hangingPunct="1">
        <a:spcBef>
          <a:spcPct val="20000"/>
        </a:spcBef>
        <a:buClr>
          <a:srgbClr val="7F3F98"/>
        </a:buClr>
        <a:buFont typeface="Arial" pitchFamily="34" charset="0"/>
        <a:buChar char="•"/>
        <a:defRPr sz="2200" kern="1200">
          <a:solidFill>
            <a:srgbClr val="005695"/>
          </a:solidFill>
          <a:latin typeface="Verdana"/>
          <a:ea typeface="+mn-ea"/>
          <a:cs typeface="Verdana"/>
        </a:defRPr>
      </a:lvl1pPr>
      <a:lvl2pPr marL="742950" indent="-285750" algn="l" defTabSz="457200" rtl="0" eaLnBrk="1" latinLnBrk="0" hangingPunct="1">
        <a:spcBef>
          <a:spcPct val="20000"/>
        </a:spcBef>
        <a:buFont typeface="Courier New" pitchFamily="49" charset="0"/>
        <a:buChar char="o"/>
        <a:defRPr sz="1800" kern="1200">
          <a:solidFill>
            <a:srgbClr val="005695"/>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3pPr>
      <a:lvl4pPr marL="16002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4pPr>
      <a:lvl5pPr marL="2057400" indent="-228600" algn="l" defTabSz="457200" rtl="0" eaLnBrk="1" latinLnBrk="0" hangingPunct="1">
        <a:spcBef>
          <a:spcPct val="20000"/>
        </a:spcBef>
        <a:buFont typeface="Arial"/>
        <a:buChar char="»"/>
        <a:defRPr sz="1800" kern="1200">
          <a:solidFill>
            <a:srgbClr val="005695"/>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Verdana" pitchFamily="34" charset="0"/>
                <a:ea typeface="Verdana" pitchFamily="34" charset="0"/>
                <a:cs typeface="Verdana" pitchFamily="34" charset="0"/>
              </a:rPr>
              <a:t>Introducing Giving in Grace</a:t>
            </a:r>
          </a:p>
        </p:txBody>
      </p:sp>
      <p:sp>
        <p:nvSpPr>
          <p:cNvPr id="3" name="Subtitle 2"/>
          <p:cNvSpPr>
            <a:spLocks noGrp="1"/>
          </p:cNvSpPr>
          <p:nvPr>
            <p:ph type="subTitle" idx="1"/>
          </p:nvPr>
        </p:nvSpPr>
        <p:spPr/>
        <p:txBody>
          <a:bodyPr>
            <a:normAutofit fontScale="92500" lnSpcReduction="10000"/>
          </a:bodyPr>
          <a:lstStyle/>
          <a:p>
            <a:r>
              <a:rPr lang="en-US" dirty="0"/>
              <a:t>A biblically-based and practical </a:t>
            </a:r>
            <a:br>
              <a:rPr lang="en-US" dirty="0"/>
            </a:br>
            <a:r>
              <a:rPr lang="en-US" dirty="0"/>
              <a:t>stewardship </a:t>
            </a:r>
            <a:r>
              <a:rPr lang="en-US" dirty="0" err="1"/>
              <a:t>programme</a:t>
            </a:r>
            <a:r>
              <a:rPr lang="en-US" dirty="0"/>
              <a:t> for </a:t>
            </a:r>
            <a:br>
              <a:rPr lang="en-US" dirty="0"/>
            </a:br>
            <a:r>
              <a:rPr lang="en-US" dirty="0"/>
              <a:t>the local church</a:t>
            </a:r>
          </a:p>
          <a:p>
            <a:endParaRPr lang="en-US" dirty="0"/>
          </a:p>
          <a:p>
            <a:r>
              <a:rPr lang="en-US" dirty="0"/>
              <a:t>www.givingingrace.org</a:t>
            </a:r>
            <a:endParaRPr lang="en-GB" dirty="0"/>
          </a:p>
        </p:txBody>
      </p:sp>
    </p:spTree>
    <p:extLst>
      <p:ext uri="{BB962C8B-B14F-4D97-AF65-F5344CB8AC3E}">
        <p14:creationId xmlns:p14="http://schemas.microsoft.com/office/powerpoint/2010/main" val="144350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250825" y="44624"/>
            <a:ext cx="8642350" cy="972592"/>
          </a:xfrm>
        </p:spPr>
        <p:txBody>
          <a:bodyPr/>
          <a:lstStyle/>
          <a:p>
            <a:pPr eaLnBrk="1" hangingPunct="1">
              <a:defRPr/>
            </a:pPr>
            <a:r>
              <a:rPr lang="en-GB" b="1" dirty="0">
                <a:latin typeface="Verdana" pitchFamily="34" charset="0"/>
                <a:ea typeface="Verdana" pitchFamily="34" charset="0"/>
                <a:cs typeface="Verdana" pitchFamily="34" charset="0"/>
              </a:rPr>
              <a:t>An overview of programme elements</a:t>
            </a:r>
          </a:p>
        </p:txBody>
      </p:sp>
      <p:sp>
        <p:nvSpPr>
          <p:cNvPr id="28675" name="Text Box 3"/>
          <p:cNvSpPr txBox="1">
            <a:spLocks noChangeArrowheads="1"/>
          </p:cNvSpPr>
          <p:nvPr/>
        </p:nvSpPr>
        <p:spPr bwMode="auto">
          <a:xfrm>
            <a:off x="1386840" y="5535444"/>
            <a:ext cx="6537960" cy="1015663"/>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solidFill>
              <a:schemeClr val="bg1"/>
            </a:solidFill>
            <a:miter lim="800000"/>
            <a:headEnd/>
            <a:tailEnd/>
          </a:ln>
        </p:spPr>
        <p:txBody>
          <a:bodyPr wrap="square">
            <a:spAutoFit/>
          </a:bodyPr>
          <a:lstStyle/>
          <a:p>
            <a:pPr algn="ctr"/>
            <a:r>
              <a:rPr lang="en-GB" sz="2400" b="1" dirty="0">
                <a:solidFill>
                  <a:schemeClr val="bg1"/>
                </a:solidFill>
              </a:rPr>
              <a:t>Leadership</a:t>
            </a:r>
            <a:r>
              <a:rPr lang="en-GB" dirty="0">
                <a:solidFill>
                  <a:schemeClr val="bg1"/>
                </a:solidFill>
              </a:rPr>
              <a:t>:</a:t>
            </a:r>
          </a:p>
          <a:p>
            <a:pPr algn="ctr"/>
            <a:r>
              <a:rPr lang="en-GB" dirty="0">
                <a:solidFill>
                  <a:schemeClr val="bg1"/>
                </a:solidFill>
              </a:rPr>
              <a:t>Planning group and church council</a:t>
            </a:r>
          </a:p>
          <a:p>
            <a:pPr algn="ctr"/>
            <a:r>
              <a:rPr lang="en-GB" dirty="0">
                <a:solidFill>
                  <a:schemeClr val="bg1"/>
                </a:solidFill>
              </a:rPr>
              <a:t>Case statement</a:t>
            </a:r>
          </a:p>
        </p:txBody>
      </p:sp>
      <p:sp>
        <p:nvSpPr>
          <p:cNvPr id="28676" name="Text Box 4"/>
          <p:cNvSpPr txBox="1">
            <a:spLocks noChangeArrowheads="1"/>
          </p:cNvSpPr>
          <p:nvPr/>
        </p:nvSpPr>
        <p:spPr bwMode="auto">
          <a:xfrm>
            <a:off x="1368123" y="3200399"/>
            <a:ext cx="1709288" cy="2123658"/>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lgn="ctr">
            <a:solidFill>
              <a:schemeClr val="bg1"/>
            </a:solidFill>
            <a:miter lim="800000"/>
            <a:headEnd/>
            <a:tailEnd/>
          </a:ln>
        </p:spPr>
        <p:txBody>
          <a:bodyPr wrap="square">
            <a:spAutoFit/>
          </a:bodyPr>
          <a:lstStyle/>
          <a:p>
            <a:pPr algn="ctr"/>
            <a:r>
              <a:rPr lang="en-GB" sz="2400" b="1" dirty="0">
                <a:solidFill>
                  <a:schemeClr val="bg1"/>
                </a:solidFill>
              </a:rPr>
              <a:t>Preaching</a:t>
            </a:r>
          </a:p>
          <a:p>
            <a:pPr algn="ctr"/>
            <a:r>
              <a:rPr lang="en-GB" dirty="0">
                <a:solidFill>
                  <a:schemeClr val="bg1"/>
                </a:solidFill>
              </a:rPr>
              <a:t>Exodus</a:t>
            </a:r>
          </a:p>
          <a:p>
            <a:pPr algn="ctr"/>
            <a:r>
              <a:rPr lang="en-GB" dirty="0">
                <a:solidFill>
                  <a:schemeClr val="bg1"/>
                </a:solidFill>
              </a:rPr>
              <a:t>Matthew</a:t>
            </a:r>
          </a:p>
          <a:p>
            <a:pPr algn="ctr"/>
            <a:r>
              <a:rPr lang="en-GB" dirty="0">
                <a:solidFill>
                  <a:schemeClr val="bg1"/>
                </a:solidFill>
              </a:rPr>
              <a:t>Luke</a:t>
            </a:r>
          </a:p>
          <a:p>
            <a:pPr algn="ctr"/>
            <a:r>
              <a:rPr lang="en-GB" dirty="0">
                <a:solidFill>
                  <a:schemeClr val="bg1"/>
                </a:solidFill>
              </a:rPr>
              <a:t>2 Corinthians</a:t>
            </a:r>
          </a:p>
          <a:p>
            <a:pPr algn="ctr"/>
            <a:endParaRPr lang="en-GB" dirty="0">
              <a:solidFill>
                <a:schemeClr val="bg1"/>
              </a:solidFill>
            </a:endParaRPr>
          </a:p>
          <a:p>
            <a:pPr algn="ctr"/>
            <a:endParaRPr lang="en-GB" dirty="0">
              <a:solidFill>
                <a:schemeClr val="bg1"/>
              </a:solidFill>
            </a:endParaRPr>
          </a:p>
        </p:txBody>
      </p:sp>
      <p:sp>
        <p:nvSpPr>
          <p:cNvPr id="28677" name="Text Box 5"/>
          <p:cNvSpPr txBox="1">
            <a:spLocks noChangeArrowheads="1"/>
          </p:cNvSpPr>
          <p:nvPr/>
        </p:nvSpPr>
        <p:spPr bwMode="auto">
          <a:xfrm>
            <a:off x="6299160" y="3200400"/>
            <a:ext cx="1596404" cy="1846659"/>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lgn="ctr">
            <a:solidFill>
              <a:schemeClr val="bg1"/>
            </a:solidFill>
            <a:miter lim="800000"/>
            <a:headEnd/>
            <a:tailEnd/>
          </a:ln>
        </p:spPr>
        <p:txBody>
          <a:bodyPr wrap="square">
            <a:spAutoFit/>
          </a:bodyPr>
          <a:lstStyle/>
          <a:p>
            <a:pPr algn="ctr"/>
            <a:r>
              <a:rPr lang="en-GB" sz="2400" b="1" dirty="0">
                <a:solidFill>
                  <a:schemeClr val="bg1"/>
                </a:solidFill>
              </a:rPr>
              <a:t>Literature</a:t>
            </a:r>
          </a:p>
          <a:p>
            <a:pPr algn="ctr"/>
            <a:r>
              <a:rPr lang="en-GB" dirty="0">
                <a:solidFill>
                  <a:schemeClr val="bg1"/>
                </a:solidFill>
              </a:rPr>
              <a:t>Letters </a:t>
            </a:r>
          </a:p>
          <a:p>
            <a:pPr algn="ctr"/>
            <a:r>
              <a:rPr lang="en-GB" dirty="0">
                <a:solidFill>
                  <a:schemeClr val="bg1"/>
                </a:solidFill>
              </a:rPr>
              <a:t>Brochure </a:t>
            </a:r>
          </a:p>
          <a:p>
            <a:pPr algn="ctr"/>
            <a:r>
              <a:rPr lang="en-GB" dirty="0">
                <a:solidFill>
                  <a:schemeClr val="bg1"/>
                </a:solidFill>
              </a:rPr>
              <a:t>Response forms</a:t>
            </a:r>
          </a:p>
          <a:p>
            <a:pPr algn="ctr"/>
            <a:endParaRPr lang="en-GB" dirty="0">
              <a:solidFill>
                <a:schemeClr val="bg1"/>
              </a:solidFill>
            </a:endParaRPr>
          </a:p>
        </p:txBody>
      </p:sp>
      <p:sp>
        <p:nvSpPr>
          <p:cNvPr id="28678" name="Text Box 6"/>
          <p:cNvSpPr txBox="1">
            <a:spLocks noChangeArrowheads="1"/>
          </p:cNvSpPr>
          <p:nvPr/>
        </p:nvSpPr>
        <p:spPr bwMode="auto">
          <a:xfrm>
            <a:off x="6258272" y="2576696"/>
            <a:ext cx="1638335" cy="461665"/>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lgn="ctr">
            <a:solidFill>
              <a:schemeClr val="bg1"/>
            </a:solidFill>
            <a:miter lim="800000"/>
            <a:headEnd/>
            <a:tailEnd/>
          </a:ln>
        </p:spPr>
        <p:txBody>
          <a:bodyPr wrap="square">
            <a:spAutoFit/>
          </a:bodyPr>
          <a:lstStyle/>
          <a:p>
            <a:pPr algn="ctr"/>
            <a:r>
              <a:rPr lang="en-GB" sz="2400" dirty="0">
                <a:solidFill>
                  <a:schemeClr val="bg1"/>
                </a:solidFill>
              </a:rPr>
              <a:t>v</a:t>
            </a:r>
            <a:r>
              <a:rPr lang="en-GB" sz="2400" b="1" dirty="0">
                <a:solidFill>
                  <a:schemeClr val="bg1"/>
                </a:solidFill>
              </a:rPr>
              <a:t>isiting</a:t>
            </a:r>
            <a:endParaRPr lang="en-GB" dirty="0">
              <a:solidFill>
                <a:schemeClr val="bg1"/>
              </a:solidFill>
            </a:endParaRPr>
          </a:p>
        </p:txBody>
      </p:sp>
      <p:sp>
        <p:nvSpPr>
          <p:cNvPr id="15" name="Text Box 6"/>
          <p:cNvSpPr txBox="1">
            <a:spLocks noChangeArrowheads="1"/>
          </p:cNvSpPr>
          <p:nvPr/>
        </p:nvSpPr>
        <p:spPr bwMode="auto">
          <a:xfrm>
            <a:off x="1422205" y="2576696"/>
            <a:ext cx="1053044" cy="461665"/>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lgn="ctr">
            <a:solidFill>
              <a:schemeClr val="bg1"/>
            </a:solidFill>
            <a:miter lim="800000"/>
            <a:headEnd/>
            <a:tailEnd/>
          </a:ln>
        </p:spPr>
        <p:txBody>
          <a:bodyPr wrap="none">
            <a:spAutoFit/>
          </a:bodyPr>
          <a:lstStyle/>
          <a:p>
            <a:pPr algn="ctr"/>
            <a:r>
              <a:rPr lang="en-GB" sz="2400" b="1" dirty="0">
                <a:solidFill>
                  <a:schemeClr val="bg1"/>
                </a:solidFill>
              </a:rPr>
              <a:t>groups</a:t>
            </a:r>
          </a:p>
        </p:txBody>
      </p:sp>
      <p:sp>
        <p:nvSpPr>
          <p:cNvPr id="16" name="Text Box 6"/>
          <p:cNvSpPr txBox="1">
            <a:spLocks noChangeArrowheads="1"/>
          </p:cNvSpPr>
          <p:nvPr/>
        </p:nvSpPr>
        <p:spPr bwMode="auto">
          <a:xfrm>
            <a:off x="4612316" y="2576696"/>
            <a:ext cx="1534444" cy="461665"/>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lgn="ctr">
            <a:solidFill>
              <a:schemeClr val="bg1"/>
            </a:solidFill>
            <a:miter lim="800000"/>
            <a:headEnd/>
            <a:tailEnd/>
          </a:ln>
        </p:spPr>
        <p:txBody>
          <a:bodyPr wrap="square">
            <a:spAutoFit/>
          </a:bodyPr>
          <a:lstStyle/>
          <a:p>
            <a:pPr algn="ctr"/>
            <a:r>
              <a:rPr lang="en-GB" sz="2400" dirty="0">
                <a:solidFill>
                  <a:schemeClr val="bg1"/>
                </a:solidFill>
              </a:rPr>
              <a:t>s</a:t>
            </a:r>
            <a:r>
              <a:rPr lang="en-GB" sz="2400" b="1" dirty="0">
                <a:solidFill>
                  <a:schemeClr val="bg1"/>
                </a:solidFill>
              </a:rPr>
              <a:t>ocials</a:t>
            </a:r>
            <a:endParaRPr lang="en-GB" dirty="0">
              <a:solidFill>
                <a:schemeClr val="bg1"/>
              </a:solidFill>
            </a:endParaRPr>
          </a:p>
        </p:txBody>
      </p:sp>
      <p:sp>
        <p:nvSpPr>
          <p:cNvPr id="17" name="Text Box 6"/>
          <p:cNvSpPr txBox="1">
            <a:spLocks noChangeArrowheads="1"/>
          </p:cNvSpPr>
          <p:nvPr/>
        </p:nvSpPr>
        <p:spPr bwMode="auto">
          <a:xfrm>
            <a:off x="2726891" y="2576696"/>
            <a:ext cx="1728192" cy="461665"/>
          </a:xfrm>
          <a:prstGeom prst="rect">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5400000" scaled="1"/>
            <a:tileRect/>
          </a:gradFill>
          <a:ln w="9525" algn="ctr">
            <a:solidFill>
              <a:schemeClr val="bg1"/>
            </a:solidFill>
            <a:miter lim="800000"/>
            <a:headEnd/>
            <a:tailEnd/>
          </a:ln>
        </p:spPr>
        <p:txBody>
          <a:bodyPr wrap="square">
            <a:spAutoFit/>
          </a:bodyPr>
          <a:lstStyle/>
          <a:p>
            <a:pPr algn="ctr"/>
            <a:r>
              <a:rPr lang="en-GB" sz="2400" b="1" dirty="0">
                <a:solidFill>
                  <a:schemeClr val="bg1"/>
                </a:solidFill>
              </a:rPr>
              <a:t>children</a:t>
            </a:r>
            <a:endParaRPr lang="en-GB" dirty="0">
              <a:solidFill>
                <a:schemeClr val="bg1"/>
              </a:solidFill>
            </a:endParaRPr>
          </a:p>
        </p:txBody>
      </p:sp>
      <p:sp>
        <p:nvSpPr>
          <p:cNvPr id="18" name="Isosceles Triangle 17"/>
          <p:cNvSpPr/>
          <p:nvPr/>
        </p:nvSpPr>
        <p:spPr>
          <a:xfrm>
            <a:off x="1422205" y="1219200"/>
            <a:ext cx="6502595" cy="1143000"/>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TextBox 18"/>
          <p:cNvSpPr txBox="1"/>
          <p:nvPr/>
        </p:nvSpPr>
        <p:spPr>
          <a:xfrm>
            <a:off x="3550920" y="1598414"/>
            <a:ext cx="2026920" cy="584775"/>
          </a:xfrm>
          <a:prstGeom prst="rect">
            <a:avLst/>
          </a:prstGeom>
          <a:noFill/>
        </p:spPr>
        <p:txBody>
          <a:bodyPr wrap="square" rtlCol="0">
            <a:spAutoFit/>
          </a:bodyPr>
          <a:lstStyle/>
          <a:p>
            <a:pPr algn="ctr"/>
            <a:r>
              <a:rPr lang="en-GB" sz="3200" b="1" dirty="0">
                <a:solidFill>
                  <a:schemeClr val="bg1"/>
                </a:solidFill>
              </a:rPr>
              <a:t>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3 non </a:t>
            </a:r>
            <a:r>
              <a:rPr lang="en-GB" b="1" dirty="0" err="1">
                <a:latin typeface="Verdana" pitchFamily="34" charset="0"/>
                <a:ea typeface="Verdana" pitchFamily="34" charset="0"/>
                <a:cs typeface="Verdana" pitchFamily="34" charset="0"/>
              </a:rPr>
              <a:t>negotiables</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a:t>
            </a:r>
            <a:r>
              <a:rPr lang="en-GB" b="1" dirty="0" err="1">
                <a:latin typeface="Verdana" pitchFamily="34" charset="0"/>
                <a:ea typeface="Verdana" pitchFamily="34" charset="0"/>
                <a:cs typeface="Verdana" pitchFamily="34" charset="0"/>
              </a:rPr>
              <a:t>i</a:t>
            </a:r>
            <a:r>
              <a:rPr lang="en-GB" b="1" dirty="0">
                <a:latin typeface="Verdana" pitchFamily="34" charset="0"/>
                <a:ea typeface="Verdana" pitchFamily="34" charset="0"/>
                <a:cs typeface="Verdana" pitchFamily="34" charset="0"/>
              </a:rPr>
              <a:t>) The priority of prayer</a:t>
            </a:r>
          </a:p>
        </p:txBody>
      </p:sp>
      <p:sp>
        <p:nvSpPr>
          <p:cNvPr id="3" name="Content Placeholder 2"/>
          <p:cNvSpPr>
            <a:spLocks noGrp="1"/>
          </p:cNvSpPr>
          <p:nvPr>
            <p:ph sz="half" idx="1"/>
          </p:nvPr>
        </p:nvSpPr>
        <p:spPr>
          <a:xfrm>
            <a:off x="452253" y="2732237"/>
            <a:ext cx="4038600" cy="3119924"/>
          </a:xfrm>
        </p:spPr>
        <p:txBody>
          <a:bodyPr>
            <a:normAutofit fontScale="85000" lnSpcReduction="10000"/>
          </a:bodyPr>
          <a:lstStyle/>
          <a:p>
            <a:pPr>
              <a:spcBef>
                <a:spcPts val="0"/>
              </a:spcBef>
              <a:spcAft>
                <a:spcPts val="567"/>
              </a:spcAft>
            </a:pPr>
            <a:r>
              <a:rPr lang="en-GB" dirty="0"/>
              <a:t>Liturgical materials for each sermon theme</a:t>
            </a:r>
          </a:p>
          <a:p>
            <a:pPr>
              <a:spcBef>
                <a:spcPts val="0"/>
              </a:spcBef>
              <a:spcAft>
                <a:spcPts val="567"/>
              </a:spcAft>
            </a:pPr>
            <a:r>
              <a:rPr lang="en-GB" dirty="0"/>
              <a:t>Plug and play liturgies</a:t>
            </a:r>
          </a:p>
          <a:p>
            <a:pPr lvl="1">
              <a:spcBef>
                <a:spcPts val="0"/>
              </a:spcBef>
              <a:spcAft>
                <a:spcPts val="567"/>
              </a:spcAft>
            </a:pPr>
            <a:r>
              <a:rPr lang="en-GB" dirty="0"/>
              <a:t>Eucharist</a:t>
            </a:r>
          </a:p>
          <a:p>
            <a:pPr lvl="1">
              <a:spcBef>
                <a:spcPts val="0"/>
              </a:spcBef>
              <a:spcAft>
                <a:spcPts val="567"/>
              </a:spcAft>
            </a:pPr>
            <a:r>
              <a:rPr lang="en-GB" dirty="0"/>
              <a:t>Service of the Word</a:t>
            </a:r>
          </a:p>
          <a:p>
            <a:pPr>
              <a:spcBef>
                <a:spcPts val="0"/>
              </a:spcBef>
              <a:spcAft>
                <a:spcPts val="567"/>
              </a:spcAft>
            </a:pPr>
            <a:r>
              <a:rPr lang="en-GB" dirty="0" smtClean="0"/>
              <a:t>Some creative ideas for prayer</a:t>
            </a:r>
          </a:p>
          <a:p>
            <a:pPr>
              <a:spcBef>
                <a:spcPts val="0"/>
              </a:spcBef>
              <a:spcAft>
                <a:spcPts val="567"/>
              </a:spcAft>
            </a:pPr>
            <a:r>
              <a:rPr lang="en-GB" dirty="0" smtClean="0"/>
              <a:t>Prayers for planning group and PCC meetings to en</a:t>
            </a:r>
            <a:r>
              <a:rPr lang="en-GB" dirty="0" smtClean="0"/>
              <a:t>courage </a:t>
            </a:r>
            <a:r>
              <a:rPr lang="en-GB" dirty="0"/>
              <a:t>leaders to pray</a:t>
            </a:r>
          </a:p>
          <a:p>
            <a:pPr>
              <a:spcBef>
                <a:spcPts val="0"/>
              </a:spcBef>
              <a:spcAft>
                <a:spcPts val="567"/>
              </a:spcAft>
            </a:pPr>
            <a:r>
              <a:rPr lang="en-GB" dirty="0"/>
              <a:t>Help people to pray and prayerfully respond</a:t>
            </a:r>
          </a:p>
          <a:p>
            <a:pPr>
              <a:spcBef>
                <a:spcPts val="0"/>
              </a:spcBef>
              <a:spcAft>
                <a:spcPts val="567"/>
              </a:spcAft>
              <a:buNone/>
            </a:pPr>
            <a:endParaRPr lang="en-GB" dirty="0"/>
          </a:p>
        </p:txBody>
      </p:sp>
      <p:pic>
        <p:nvPicPr>
          <p:cNvPr id="8" name="Picture 2" descr="H:\Giving in Grace 2011\design programme\images\prayer wilson.jpg"/>
          <p:cNvPicPr>
            <a:picLocks noGrp="1" noChangeAspect="1" noChangeArrowheads="1"/>
          </p:cNvPicPr>
          <p:nvPr>
            <p:ph sz="half" idx="2"/>
          </p:nvPr>
        </p:nvPicPr>
        <p:blipFill>
          <a:blip r:embed="rId3" cstate="screen"/>
          <a:srcRect/>
          <a:stretch>
            <a:fillRect/>
          </a:stretch>
        </p:blipFill>
        <p:spPr bwMode="auto">
          <a:xfrm>
            <a:off x="4506600" y="2614017"/>
            <a:ext cx="4637400" cy="3086769"/>
          </a:xfrm>
          <a:prstGeom prst="rect">
            <a:avLst/>
          </a:prstGeom>
          <a:noFill/>
          <a:effectLst>
            <a:softEdge rad="317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3 non </a:t>
            </a:r>
            <a:r>
              <a:rPr lang="en-GB" b="1" dirty="0" err="1">
                <a:solidFill>
                  <a:schemeClr val="accent4">
                    <a:lumMod val="40000"/>
                    <a:lumOff val="60000"/>
                  </a:schemeClr>
                </a:solidFill>
                <a:latin typeface="Verdana" pitchFamily="34" charset="0"/>
                <a:ea typeface="Verdana" pitchFamily="34" charset="0"/>
                <a:cs typeface="Verdana" pitchFamily="34" charset="0"/>
              </a:rPr>
              <a:t>negotiables</a:t>
            </a:r>
            <a:r>
              <a:rPr lang="en-GB" b="1" dirty="0">
                <a:solidFill>
                  <a:schemeClr val="accent4">
                    <a:lumMod val="40000"/>
                    <a:lumOff val="60000"/>
                  </a:schemeClr>
                </a:solidFill>
                <a:latin typeface="Verdana" pitchFamily="34" charset="0"/>
                <a:ea typeface="Verdana" pitchFamily="34" charset="0"/>
                <a:cs typeface="Verdana" pitchFamily="34" charset="0"/>
              </a:rPr>
              <a:t/>
            </a:r>
            <a:br>
              <a:rPr lang="en-GB" b="1" dirty="0">
                <a:solidFill>
                  <a:schemeClr val="accent4">
                    <a:lumMod val="40000"/>
                    <a:lumOff val="60000"/>
                  </a:schemeClr>
                </a:solidFill>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(ii) Preaching as the keystone</a:t>
            </a:r>
          </a:p>
        </p:txBody>
      </p:sp>
      <p:sp>
        <p:nvSpPr>
          <p:cNvPr id="5" name="Content Placeholder 4"/>
          <p:cNvSpPr>
            <a:spLocks noGrp="1"/>
          </p:cNvSpPr>
          <p:nvPr>
            <p:ph sz="half" idx="1"/>
          </p:nvPr>
        </p:nvSpPr>
        <p:spPr>
          <a:xfrm>
            <a:off x="315203" y="2790400"/>
            <a:ext cx="4038600" cy="2925245"/>
          </a:xfrm>
        </p:spPr>
        <p:txBody>
          <a:bodyPr>
            <a:normAutofit/>
          </a:bodyPr>
          <a:lstStyle/>
          <a:p>
            <a:pPr>
              <a:spcAft>
                <a:spcPts val="567"/>
              </a:spcAft>
            </a:pPr>
            <a:r>
              <a:rPr lang="en-GB" dirty="0"/>
              <a:t>Preaching creates a culture in which other stewardship tasks can flourish </a:t>
            </a:r>
            <a:br>
              <a:rPr lang="en-GB" dirty="0"/>
            </a:br>
            <a:endParaRPr lang="en-GB" dirty="0"/>
          </a:p>
          <a:p>
            <a:pPr>
              <a:spcAft>
                <a:spcPts val="567"/>
              </a:spcAft>
            </a:pPr>
            <a:r>
              <a:rPr lang="en-GB" dirty="0"/>
              <a:t>Letters, socials appeal to needs and outline benefits but the sermon talks about God’s action in Jesus</a:t>
            </a:r>
          </a:p>
        </p:txBody>
      </p:sp>
      <p:pic>
        <p:nvPicPr>
          <p:cNvPr id="1026" name="Picture 2" descr="H:\Giving in Grace 2011\design programme\images\faded_arch.jpg"/>
          <p:cNvPicPr>
            <a:picLocks noGrp="1" noChangeAspect="1" noChangeArrowheads="1"/>
          </p:cNvPicPr>
          <p:nvPr>
            <p:ph sz="half" idx="2"/>
          </p:nvPr>
        </p:nvPicPr>
        <p:blipFill>
          <a:blip r:embed="rId3" cstate="screen"/>
          <a:srcRect/>
          <a:stretch>
            <a:fillRect/>
          </a:stretch>
        </p:blipFill>
        <p:spPr bwMode="auto">
          <a:xfrm>
            <a:off x="4353803" y="2636874"/>
            <a:ext cx="4654509" cy="3232298"/>
          </a:xfrm>
          <a:prstGeom prst="rect">
            <a:avLst/>
          </a:prstGeom>
          <a:noFill/>
          <a:effectLst>
            <a:softEdge rad="317500"/>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Preaching resources</a:t>
            </a:r>
          </a:p>
        </p:txBody>
      </p:sp>
      <p:sp>
        <p:nvSpPr>
          <p:cNvPr id="3" name="Content Placeholder 2"/>
          <p:cNvSpPr>
            <a:spLocks noGrp="1"/>
          </p:cNvSpPr>
          <p:nvPr>
            <p:ph idx="1"/>
          </p:nvPr>
        </p:nvSpPr>
        <p:spPr/>
        <p:txBody>
          <a:bodyPr>
            <a:normAutofit fontScale="92500" lnSpcReduction="10000"/>
          </a:bodyPr>
          <a:lstStyle/>
          <a:p>
            <a:pPr>
              <a:spcAft>
                <a:spcPts val="567"/>
              </a:spcAft>
              <a:defRPr/>
            </a:pPr>
            <a:r>
              <a:rPr lang="en-GB" sz="2000" dirty="0"/>
              <a:t>Three- or four-week preaching series: </a:t>
            </a:r>
          </a:p>
          <a:p>
            <a:pPr lvl="1">
              <a:spcAft>
                <a:spcPts val="567"/>
              </a:spcAft>
              <a:defRPr/>
            </a:pPr>
            <a:r>
              <a:rPr lang="en-GB" dirty="0"/>
              <a:t>Matthew: </a:t>
            </a:r>
            <a:r>
              <a:rPr lang="en-GB" dirty="0" smtClean="0"/>
              <a:t>money parables </a:t>
            </a:r>
            <a:r>
              <a:rPr lang="en-GB" dirty="0"/>
              <a:t>of Jesus</a:t>
            </a:r>
          </a:p>
          <a:p>
            <a:pPr lvl="1">
              <a:spcAft>
                <a:spcPts val="567"/>
              </a:spcAft>
              <a:defRPr/>
            </a:pPr>
            <a:r>
              <a:rPr lang="en-GB" dirty="0" smtClean="0"/>
              <a:t>Mark: four passages with accompanying daily bible readings</a:t>
            </a:r>
          </a:p>
          <a:p>
            <a:pPr lvl="1">
              <a:spcAft>
                <a:spcPts val="567"/>
              </a:spcAft>
              <a:defRPr/>
            </a:pPr>
            <a:r>
              <a:rPr lang="en-GB" dirty="0" smtClean="0"/>
              <a:t>2 </a:t>
            </a:r>
            <a:r>
              <a:rPr lang="en-GB" dirty="0"/>
              <a:t>Corinthians: Paul’s detailed teaching </a:t>
            </a:r>
            <a:r>
              <a:rPr lang="en-GB" dirty="0" smtClean="0"/>
              <a:t>in four sermons</a:t>
            </a:r>
            <a:endParaRPr lang="en-GB" dirty="0"/>
          </a:p>
          <a:p>
            <a:pPr lvl="1">
              <a:spcAft>
                <a:spcPts val="567"/>
              </a:spcAft>
              <a:defRPr/>
            </a:pPr>
            <a:r>
              <a:rPr lang="en-GB" dirty="0"/>
              <a:t>Luke: parables (adult and all-age resources)</a:t>
            </a:r>
          </a:p>
          <a:p>
            <a:pPr>
              <a:spcAft>
                <a:spcPts val="567"/>
              </a:spcAft>
              <a:defRPr/>
            </a:pPr>
            <a:r>
              <a:rPr lang="en-GB" sz="2000" dirty="0" smtClean="0"/>
              <a:t>The </a:t>
            </a:r>
            <a:r>
              <a:rPr lang="en-GB" sz="2000" dirty="0"/>
              <a:t>Exodus story</a:t>
            </a:r>
          </a:p>
          <a:p>
            <a:pPr lvl="1">
              <a:spcAft>
                <a:spcPts val="567"/>
              </a:spcAft>
              <a:buFont typeface="Arial" pitchFamily="34" charset="0"/>
              <a:buChar char="•"/>
              <a:defRPr/>
            </a:pPr>
            <a:r>
              <a:rPr lang="en-GB" dirty="0"/>
              <a:t>creative, flexible resources</a:t>
            </a:r>
          </a:p>
          <a:p>
            <a:pPr lvl="1">
              <a:spcAft>
                <a:spcPts val="567"/>
              </a:spcAft>
              <a:buFont typeface="Arial" pitchFamily="34" charset="0"/>
              <a:buChar char="•"/>
              <a:defRPr/>
            </a:pPr>
            <a:r>
              <a:rPr lang="en-GB" dirty="0"/>
              <a:t>all-age worship </a:t>
            </a:r>
          </a:p>
          <a:p>
            <a:pPr lvl="1">
              <a:spcAft>
                <a:spcPts val="567"/>
              </a:spcAft>
              <a:buFont typeface="Arial" pitchFamily="34" charset="0"/>
              <a:buChar char="•"/>
              <a:defRPr/>
            </a:pPr>
            <a:r>
              <a:rPr lang="en-GB" dirty="0"/>
              <a:t>separate learning for children</a:t>
            </a:r>
          </a:p>
          <a:p>
            <a:pPr lvl="1">
              <a:spcAft>
                <a:spcPts val="567"/>
              </a:spcAft>
              <a:buFont typeface="Arial" pitchFamily="34" charset="0"/>
              <a:buChar char="•"/>
              <a:defRPr/>
            </a:pPr>
            <a:r>
              <a:rPr lang="en-GB" dirty="0"/>
              <a:t>adult resources</a:t>
            </a:r>
          </a:p>
          <a:p>
            <a:pPr eaLnBrk="1" hangingPunct="1">
              <a:defRPr/>
            </a:pPr>
            <a:r>
              <a:rPr lang="en-GB" sz="2000" dirty="0"/>
              <a:t>Harvest resources</a:t>
            </a:r>
          </a:p>
          <a:p>
            <a:endParaRPr lang="en-GB" dirty="0"/>
          </a:p>
        </p:txBody>
      </p:sp>
      <p:pic>
        <p:nvPicPr>
          <p:cNvPr id="1026" name="Picture 2" descr="H:\Giving in Grace 2011\design programme\images\shutterstock_53480422.jpg"/>
          <p:cNvPicPr>
            <a:picLocks noChangeAspect="1" noChangeArrowheads="1"/>
          </p:cNvPicPr>
          <p:nvPr/>
        </p:nvPicPr>
        <p:blipFill>
          <a:blip r:embed="rId3"/>
          <a:srcRect/>
          <a:stretch>
            <a:fillRect/>
          </a:stretch>
        </p:blipFill>
        <p:spPr bwMode="auto">
          <a:xfrm>
            <a:off x="5928852" y="3574445"/>
            <a:ext cx="3215148" cy="328355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a:defRPr/>
            </a:pPr>
            <a:r>
              <a:rPr lang="en-GB" b="1" dirty="0">
                <a:solidFill>
                  <a:schemeClr val="accent4">
                    <a:lumMod val="40000"/>
                    <a:lumOff val="60000"/>
                  </a:schemeClr>
                </a:solidFill>
                <a:latin typeface="Verdana" pitchFamily="34" charset="0"/>
                <a:ea typeface="Verdana" pitchFamily="34" charset="0"/>
                <a:cs typeface="Verdana" pitchFamily="34" charset="0"/>
              </a:rPr>
              <a:t>3 non </a:t>
            </a:r>
            <a:r>
              <a:rPr lang="en-GB" b="1" dirty="0" err="1">
                <a:solidFill>
                  <a:schemeClr val="accent4">
                    <a:lumMod val="40000"/>
                    <a:lumOff val="60000"/>
                  </a:schemeClr>
                </a:solidFill>
                <a:latin typeface="Verdana" pitchFamily="34" charset="0"/>
                <a:ea typeface="Verdana" pitchFamily="34" charset="0"/>
                <a:cs typeface="Verdana" pitchFamily="34" charset="0"/>
              </a:rPr>
              <a:t>negotiables</a:t>
            </a:r>
            <a:r>
              <a:rPr lang="en-GB" b="1" dirty="0">
                <a:solidFill>
                  <a:schemeClr val="accent4">
                    <a:lumMod val="40000"/>
                    <a:lumOff val="60000"/>
                  </a:schemeClr>
                </a:solidFill>
                <a:latin typeface="Verdana" pitchFamily="34" charset="0"/>
                <a:ea typeface="Verdana" pitchFamily="34" charset="0"/>
                <a:cs typeface="Verdana" pitchFamily="34" charset="0"/>
              </a:rPr>
              <a:t> </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(iii) Making the ask</a:t>
            </a:r>
          </a:p>
        </p:txBody>
      </p:sp>
      <p:sp>
        <p:nvSpPr>
          <p:cNvPr id="240643" name="Rectangle 3"/>
          <p:cNvSpPr>
            <a:spLocks noGrp="1" noChangeArrowheads="1"/>
          </p:cNvSpPr>
          <p:nvPr>
            <p:ph idx="1"/>
          </p:nvPr>
        </p:nvSpPr>
        <p:spPr/>
        <p:txBody>
          <a:bodyPr>
            <a:normAutofit/>
          </a:bodyPr>
          <a:lstStyle/>
          <a:p>
            <a:pPr marL="400050">
              <a:spcAft>
                <a:spcPts val="567"/>
              </a:spcAft>
              <a:buFont typeface="+mj-lt"/>
              <a:buAutoNum type="arabicPeriod"/>
              <a:defRPr/>
            </a:pPr>
            <a:r>
              <a:rPr lang="en-GB" sz="2000" dirty="0"/>
              <a:t>Differentiated letters to the Leaders, </a:t>
            </a:r>
            <a:br>
              <a:rPr lang="en-GB" sz="2000" dirty="0"/>
            </a:br>
            <a:r>
              <a:rPr lang="en-GB" sz="2000" dirty="0"/>
              <a:t>Planned, Plate (and our Friends?)</a:t>
            </a:r>
          </a:p>
          <a:p>
            <a:pPr marL="457200" indent="-457200">
              <a:spcAft>
                <a:spcPts val="567"/>
              </a:spcAft>
              <a:buFont typeface="+mj-lt"/>
              <a:buAutoNum type="arabicPeriod"/>
              <a:defRPr/>
            </a:pPr>
            <a:r>
              <a:rPr lang="en-GB" sz="2000" dirty="0"/>
              <a:t>A single brochure setting out financial </a:t>
            </a:r>
            <a:br>
              <a:rPr lang="en-GB" sz="2000" dirty="0"/>
            </a:br>
            <a:r>
              <a:rPr lang="en-GB" sz="2000" dirty="0"/>
              <a:t>facts and ministry goals</a:t>
            </a:r>
          </a:p>
          <a:p>
            <a:pPr marL="457200" indent="-457200">
              <a:spcAft>
                <a:spcPts val="567"/>
              </a:spcAft>
              <a:buFont typeface="+mj-lt"/>
              <a:buAutoNum type="arabicPeriod"/>
              <a:defRPr/>
            </a:pPr>
            <a:r>
              <a:rPr lang="en-GB" sz="2000" dirty="0"/>
              <a:t>Response forms to be returned – </a:t>
            </a:r>
            <a:br>
              <a:rPr lang="en-GB" sz="2000" dirty="0"/>
            </a:br>
            <a:r>
              <a:rPr lang="en-GB" sz="2000" dirty="0"/>
              <a:t>with follow-up:</a:t>
            </a:r>
          </a:p>
          <a:p>
            <a:pPr marL="457200" indent="-457200">
              <a:spcAft>
                <a:spcPts val="567"/>
              </a:spcAft>
              <a:buFont typeface="+mj-lt"/>
              <a:buAutoNum type="arabicPeriod"/>
              <a:defRPr/>
            </a:pPr>
            <a:r>
              <a:rPr lang="en-GB" sz="2000" dirty="0"/>
              <a:t>Follow-up literature</a:t>
            </a:r>
          </a:p>
          <a:p>
            <a:pPr lvl="1">
              <a:spcAft>
                <a:spcPts val="567"/>
              </a:spcAft>
              <a:buFont typeface="Arial" pitchFamily="34" charset="0"/>
              <a:buChar char="•"/>
              <a:defRPr/>
            </a:pPr>
            <a:r>
              <a:rPr lang="en-GB" dirty="0">
                <a:ea typeface="+mn-ea"/>
                <a:cs typeface="+mn-cs"/>
              </a:rPr>
              <a:t>Thank you letters</a:t>
            </a:r>
          </a:p>
          <a:p>
            <a:pPr lvl="1" eaLnBrk="1" hangingPunct="1">
              <a:spcAft>
                <a:spcPts val="567"/>
              </a:spcAft>
              <a:buFont typeface="Arial" pitchFamily="34" charset="0"/>
              <a:buChar char="•"/>
              <a:defRPr/>
            </a:pPr>
            <a:r>
              <a:rPr lang="en-GB" dirty="0">
                <a:ea typeface="+mn-ea"/>
                <a:cs typeface="+mn-cs"/>
              </a:rPr>
              <a:t>Reminder letters</a:t>
            </a:r>
          </a:p>
          <a:p>
            <a:pPr lvl="1" eaLnBrk="1" hangingPunct="1">
              <a:buFont typeface="Arial" pitchFamily="34" charset="0"/>
              <a:buChar char="•"/>
              <a:defRPr/>
            </a:pPr>
            <a:r>
              <a:rPr lang="en-GB" dirty="0">
                <a:ea typeface="+mn-ea"/>
                <a:cs typeface="+mn-cs"/>
              </a:rPr>
              <a:t>Follow-up on information requests </a:t>
            </a:r>
            <a:br>
              <a:rPr lang="en-GB" dirty="0">
                <a:ea typeface="+mn-ea"/>
                <a:cs typeface="+mn-cs"/>
              </a:rPr>
            </a:br>
            <a:r>
              <a:rPr lang="en-GB" dirty="0">
                <a:ea typeface="+mn-ea"/>
                <a:cs typeface="+mn-cs"/>
              </a:rPr>
              <a:t>e.g. a request for weekly envelopes</a:t>
            </a:r>
          </a:p>
        </p:txBody>
      </p:sp>
      <p:pic>
        <p:nvPicPr>
          <p:cNvPr id="5" name="Picture 2" descr="H:\Giving in Grace 2011\prepare literature\images\shutterstock_110397353.jpg"/>
          <p:cNvPicPr>
            <a:picLocks noChangeAspect="1" noChangeArrowheads="1"/>
          </p:cNvPicPr>
          <p:nvPr/>
        </p:nvPicPr>
        <p:blipFill>
          <a:blip r:embed="rId3" cstate="screen"/>
          <a:srcRect/>
          <a:stretch>
            <a:fillRect/>
          </a:stretch>
        </p:blipFill>
        <p:spPr bwMode="auto">
          <a:xfrm>
            <a:off x="6096000" y="3429000"/>
            <a:ext cx="3048000" cy="304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teve.pierce\Downloads\tent 360x200 RGB.jpg"/>
          <p:cNvPicPr>
            <a:picLocks noChangeAspect="1" noChangeArrowheads="1"/>
          </p:cNvPicPr>
          <p:nvPr/>
        </p:nvPicPr>
        <p:blipFill rotWithShape="1">
          <a:blip r:embed="rId3">
            <a:extLst>
              <a:ext uri="{28A0092B-C50C-407E-A947-70E740481C1C}">
                <a14:useLocalDpi xmlns:a14="http://schemas.microsoft.com/office/drawing/2010/main" val="0"/>
              </a:ext>
            </a:extLst>
          </a:blip>
          <a:srcRect b="-467"/>
          <a:stretch/>
        </p:blipFill>
        <p:spPr bwMode="auto">
          <a:xfrm>
            <a:off x="5681078" y="4318000"/>
            <a:ext cx="3451839" cy="2540000"/>
          </a:xfrm>
          <a:prstGeom prst="rect">
            <a:avLst/>
          </a:prstGeom>
          <a:noFill/>
        </p:spPr>
      </p:pic>
      <p:sp>
        <p:nvSpPr>
          <p:cNvPr id="242690" name="Rectangle 2"/>
          <p:cNvSpPr>
            <a:spLocks noGrp="1" noChangeArrowheads="1"/>
          </p:cNvSpPr>
          <p:nvPr>
            <p:ph type="title"/>
          </p:nvPr>
        </p:nvSpPr>
        <p:spPr/>
        <p:txBody>
          <a:bodyPr/>
          <a:lstStyle/>
          <a:p>
            <a:pPr eaLnBrk="1" hangingPunct="1">
              <a:defRPr/>
            </a:pPr>
            <a:r>
              <a:rPr lang="en-GB" b="1" dirty="0">
                <a:latin typeface="Verdana" pitchFamily="34" charset="0"/>
                <a:ea typeface="Verdana" pitchFamily="34" charset="0"/>
                <a:cs typeface="Verdana" pitchFamily="34" charset="0"/>
              </a:rPr>
              <a:t>4 optional extras</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sym typeface="Wingdings" pitchFamily="2" charset="2"/>
              </a:rPr>
              <a:t>(</a:t>
            </a:r>
            <a:r>
              <a:rPr lang="en-GB" b="1" dirty="0" err="1">
                <a:latin typeface="Verdana" pitchFamily="34" charset="0"/>
                <a:ea typeface="Verdana" pitchFamily="34" charset="0"/>
                <a:cs typeface="Verdana" pitchFamily="34" charset="0"/>
                <a:sym typeface="Wingdings" pitchFamily="2" charset="2"/>
              </a:rPr>
              <a:t>i</a:t>
            </a:r>
            <a:r>
              <a:rPr lang="en-GB" b="1" dirty="0">
                <a:latin typeface="Verdana" pitchFamily="34" charset="0"/>
                <a:ea typeface="Verdana" pitchFamily="34" charset="0"/>
                <a:cs typeface="Verdana" pitchFamily="34" charset="0"/>
                <a:sym typeface="Wingdings" pitchFamily="2" charset="2"/>
              </a:rPr>
              <a:t>) </a:t>
            </a:r>
            <a:r>
              <a:rPr lang="en-GB" b="1" dirty="0">
                <a:latin typeface="Verdana" pitchFamily="34" charset="0"/>
                <a:ea typeface="Verdana" pitchFamily="34" charset="0"/>
                <a:cs typeface="Verdana" pitchFamily="34" charset="0"/>
              </a:rPr>
              <a:t>Small groups</a:t>
            </a:r>
          </a:p>
        </p:txBody>
      </p:sp>
      <p:sp>
        <p:nvSpPr>
          <p:cNvPr id="242691" name="Rectangle 3"/>
          <p:cNvSpPr>
            <a:spLocks noGrp="1" noChangeArrowheads="1"/>
          </p:cNvSpPr>
          <p:nvPr>
            <p:ph idx="1"/>
          </p:nvPr>
        </p:nvSpPr>
        <p:spPr>
          <a:xfrm>
            <a:off x="468000" y="1872000"/>
            <a:ext cx="7968077" cy="4320000"/>
          </a:xfrm>
        </p:spPr>
        <p:txBody>
          <a:bodyPr>
            <a:normAutofit lnSpcReduction="10000"/>
          </a:bodyPr>
          <a:lstStyle/>
          <a:p>
            <a:pPr eaLnBrk="1" hangingPunct="1">
              <a:spcAft>
                <a:spcPts val="567"/>
              </a:spcAft>
              <a:defRPr/>
            </a:pPr>
            <a:r>
              <a:rPr lang="en-GB" sz="2000" dirty="0"/>
              <a:t>The base camps of stewardship: plan, start out, rest</a:t>
            </a:r>
          </a:p>
          <a:p>
            <a:pPr eaLnBrk="1" hangingPunct="1">
              <a:spcAft>
                <a:spcPts val="567"/>
              </a:spcAft>
              <a:defRPr/>
            </a:pPr>
            <a:r>
              <a:rPr lang="en-GB" sz="2000" dirty="0"/>
              <a:t>Providing opportunities for people to talk together, ask questions, change the culture in which money is discussed in the church.</a:t>
            </a:r>
          </a:p>
          <a:p>
            <a:pPr eaLnBrk="1" hangingPunct="1">
              <a:spcAft>
                <a:spcPts val="567"/>
              </a:spcAft>
              <a:defRPr/>
            </a:pPr>
            <a:r>
              <a:rPr lang="en-GB" sz="2000" dirty="0"/>
              <a:t>Small-group resources: </a:t>
            </a:r>
          </a:p>
          <a:p>
            <a:pPr lvl="1" eaLnBrk="1" hangingPunct="1">
              <a:spcAft>
                <a:spcPts val="567"/>
              </a:spcAft>
              <a:defRPr/>
            </a:pPr>
            <a:r>
              <a:rPr lang="en-GB" dirty="0" smtClean="0">
                <a:ea typeface="+mn-ea"/>
                <a:cs typeface="+mn-cs"/>
              </a:rPr>
              <a:t>Exodus</a:t>
            </a:r>
          </a:p>
          <a:p>
            <a:pPr lvl="1" eaLnBrk="1" hangingPunct="1">
              <a:spcAft>
                <a:spcPts val="567"/>
              </a:spcAft>
              <a:defRPr/>
            </a:pPr>
            <a:r>
              <a:rPr lang="en-GB" dirty="0" smtClean="0">
                <a:cs typeface="+mn-cs"/>
              </a:rPr>
              <a:t>Mark’s Gospel</a:t>
            </a:r>
            <a:endParaRPr lang="en-GB" dirty="0">
              <a:ea typeface="+mn-ea"/>
              <a:cs typeface="+mn-cs"/>
            </a:endParaRPr>
          </a:p>
          <a:p>
            <a:pPr lvl="1" eaLnBrk="1" hangingPunct="1">
              <a:spcAft>
                <a:spcPts val="567"/>
              </a:spcAft>
              <a:defRPr/>
            </a:pPr>
            <a:r>
              <a:rPr lang="en-GB" dirty="0" smtClean="0">
                <a:ea typeface="+mn-ea"/>
                <a:cs typeface="+mn-cs"/>
              </a:rPr>
              <a:t>Luke: Surprised by Generosity</a:t>
            </a:r>
            <a:br>
              <a:rPr lang="en-GB" dirty="0" smtClean="0">
                <a:ea typeface="+mn-ea"/>
                <a:cs typeface="+mn-cs"/>
              </a:rPr>
            </a:br>
            <a:r>
              <a:rPr lang="en-GB" sz="1500" dirty="0" smtClean="0">
                <a:ea typeface="+mn-ea"/>
                <a:cs typeface="+mn-cs"/>
              </a:rPr>
              <a:t>(resources from the diocese of Exeter)</a:t>
            </a:r>
            <a:endParaRPr lang="en-GB" sz="1500" dirty="0">
              <a:ea typeface="+mn-ea"/>
              <a:cs typeface="+mn-cs"/>
            </a:endParaRPr>
          </a:p>
          <a:p>
            <a:pPr lvl="1" eaLnBrk="1" hangingPunct="1">
              <a:spcAft>
                <a:spcPts val="567"/>
              </a:spcAft>
              <a:defRPr/>
            </a:pPr>
            <a:r>
              <a:rPr lang="en-GB" dirty="0">
                <a:ea typeface="+mn-ea"/>
                <a:cs typeface="+mn-cs"/>
              </a:rPr>
              <a:t>2 Corinthians 8 and 9</a:t>
            </a:r>
          </a:p>
          <a:p>
            <a:pPr lvl="1" eaLnBrk="1" hangingPunct="1">
              <a:defRPr/>
            </a:pPr>
            <a:r>
              <a:rPr lang="en-GB" dirty="0" smtClean="0">
                <a:ea typeface="+mn-ea"/>
                <a:cs typeface="+mn-cs"/>
              </a:rPr>
              <a:t>Links </a:t>
            </a:r>
            <a:r>
              <a:rPr lang="en-GB" dirty="0">
                <a:ea typeface="+mn-ea"/>
                <a:cs typeface="+mn-cs"/>
              </a:rPr>
              <a:t>to other small-group </a:t>
            </a:r>
            <a:br>
              <a:rPr lang="en-GB" dirty="0">
                <a:ea typeface="+mn-ea"/>
                <a:cs typeface="+mn-cs"/>
              </a:rPr>
            </a:br>
            <a:r>
              <a:rPr lang="en-GB" dirty="0">
                <a:ea typeface="+mn-ea"/>
                <a:cs typeface="+mn-cs"/>
              </a:rPr>
              <a:t>resources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teve.pierce\Downloads\cake RGB 360x200.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881656" y="2778268"/>
            <a:ext cx="3174317" cy="3333464"/>
          </a:xfrm>
          <a:prstGeom prst="rect">
            <a:avLst/>
          </a:prstGeom>
          <a:noFill/>
        </p:spPr>
      </p:pic>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4 optional extras </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(ii) Social events</a:t>
            </a:r>
          </a:p>
        </p:txBody>
      </p:sp>
      <p:sp>
        <p:nvSpPr>
          <p:cNvPr id="3" name="Content Placeholder 2"/>
          <p:cNvSpPr>
            <a:spLocks noGrp="1"/>
          </p:cNvSpPr>
          <p:nvPr>
            <p:ph sz="half" idx="1"/>
          </p:nvPr>
        </p:nvSpPr>
        <p:spPr>
          <a:xfrm>
            <a:off x="469951" y="2778268"/>
            <a:ext cx="4038600" cy="3072729"/>
          </a:xfrm>
        </p:spPr>
        <p:txBody>
          <a:bodyPr/>
          <a:lstStyle/>
          <a:p>
            <a:pPr>
              <a:spcBef>
                <a:spcPts val="0"/>
              </a:spcBef>
              <a:spcAft>
                <a:spcPts val="567"/>
              </a:spcAft>
            </a:pPr>
            <a:r>
              <a:rPr lang="en-GB" dirty="0"/>
              <a:t>Informal setting for presenting financial needs</a:t>
            </a:r>
            <a:br>
              <a:rPr lang="en-GB" dirty="0"/>
            </a:br>
            <a:endParaRPr lang="en-GB" dirty="0"/>
          </a:p>
          <a:p>
            <a:pPr>
              <a:spcBef>
                <a:spcPts val="0"/>
              </a:spcBef>
              <a:spcAft>
                <a:spcPts val="567"/>
              </a:spcAft>
            </a:pPr>
            <a:r>
              <a:rPr lang="en-GB" dirty="0"/>
              <a:t>Ideal for engaging our friends in the community </a:t>
            </a:r>
            <a:br>
              <a:rPr lang="en-GB" dirty="0"/>
            </a:br>
            <a:endParaRPr lang="en-GB" dirty="0"/>
          </a:p>
          <a:p>
            <a:r>
              <a:rPr lang="en-GB" dirty="0"/>
              <a:t>Complements the preaching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Giving in Grace 2011\design programme\images\Kidswithpiggybank_95952502_web.jpg"/>
          <p:cNvPicPr>
            <a:picLocks noGrp="1" noChangeAspect="1" noChangeArrowheads="1"/>
          </p:cNvPicPr>
          <p:nvPr>
            <p:ph sz="half" idx="2"/>
          </p:nvPr>
        </p:nvPicPr>
        <p:blipFill>
          <a:blip r:embed="rId3"/>
          <a:srcRect/>
          <a:stretch>
            <a:fillRect/>
          </a:stretch>
        </p:blipFill>
        <p:spPr bwMode="auto">
          <a:xfrm>
            <a:off x="4259333" y="4334255"/>
            <a:ext cx="4884667" cy="2523745"/>
          </a:xfrm>
          <a:prstGeom prst="rect">
            <a:avLst/>
          </a:prstGeom>
          <a:noFill/>
        </p:spPr>
      </p:pic>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4 optional extras </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(iii) Children and young people</a:t>
            </a:r>
          </a:p>
        </p:txBody>
      </p:sp>
      <p:sp>
        <p:nvSpPr>
          <p:cNvPr id="3" name="Content Placeholder 2"/>
          <p:cNvSpPr>
            <a:spLocks noGrp="1"/>
          </p:cNvSpPr>
          <p:nvPr>
            <p:ph sz="half" idx="1"/>
          </p:nvPr>
        </p:nvSpPr>
        <p:spPr/>
        <p:txBody>
          <a:bodyPr/>
          <a:lstStyle/>
          <a:p>
            <a:pPr>
              <a:spcBef>
                <a:spcPts val="0"/>
              </a:spcBef>
              <a:spcAft>
                <a:spcPts val="567"/>
              </a:spcAft>
            </a:pPr>
            <a:r>
              <a:rPr lang="en-GB" dirty="0"/>
              <a:t>Why children and young people?</a:t>
            </a:r>
          </a:p>
          <a:p>
            <a:pPr lvl="1">
              <a:spcBef>
                <a:spcPts val="0"/>
              </a:spcBef>
              <a:spcAft>
                <a:spcPts val="567"/>
              </a:spcAft>
            </a:pPr>
            <a:r>
              <a:rPr lang="en-GB" dirty="0"/>
              <a:t>Learn financial capability and resist consumerism</a:t>
            </a:r>
          </a:p>
          <a:p>
            <a:pPr lvl="1">
              <a:spcBef>
                <a:spcPts val="0"/>
              </a:spcBef>
              <a:spcAft>
                <a:spcPts val="567"/>
              </a:spcAft>
            </a:pPr>
            <a:r>
              <a:rPr lang="en-GB" dirty="0"/>
              <a:t>Grow up generous</a:t>
            </a:r>
          </a:p>
          <a:p>
            <a:pPr>
              <a:spcBef>
                <a:spcPts val="0"/>
              </a:spcBef>
              <a:spcAft>
                <a:spcPts val="567"/>
              </a:spcAft>
            </a:pPr>
            <a:r>
              <a:rPr lang="en-GB" dirty="0"/>
              <a:t>All-age material:</a:t>
            </a:r>
          </a:p>
          <a:p>
            <a:pPr lvl="1">
              <a:spcBef>
                <a:spcPts val="0"/>
              </a:spcBef>
              <a:spcAft>
                <a:spcPts val="567"/>
              </a:spcAft>
            </a:pPr>
            <a:r>
              <a:rPr lang="en-GB" dirty="0"/>
              <a:t>Exodus</a:t>
            </a:r>
          </a:p>
          <a:p>
            <a:pPr lvl="1">
              <a:spcBef>
                <a:spcPts val="0"/>
              </a:spcBef>
              <a:spcAft>
                <a:spcPts val="567"/>
              </a:spcAft>
            </a:pPr>
            <a:r>
              <a:rPr lang="en-GB" dirty="0"/>
              <a:t>Harvest</a:t>
            </a:r>
          </a:p>
          <a:p>
            <a:pPr lvl="1">
              <a:spcBef>
                <a:spcPts val="0"/>
              </a:spcBef>
              <a:spcAft>
                <a:spcPts val="567"/>
              </a:spcAft>
            </a:pPr>
            <a:r>
              <a:rPr lang="en-GB" dirty="0"/>
              <a:t>Seasons of Giving (Luke)</a:t>
            </a:r>
          </a:p>
          <a:p>
            <a:r>
              <a:rPr lang="en-GB" dirty="0"/>
              <a:t>Money matters: creative youth and children’s resources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a:defRPr/>
            </a:pPr>
            <a:r>
              <a:rPr lang="en-GB" b="1" dirty="0">
                <a:solidFill>
                  <a:schemeClr val="accent4">
                    <a:lumMod val="40000"/>
                    <a:lumOff val="60000"/>
                  </a:schemeClr>
                </a:solidFill>
                <a:latin typeface="Verdana" pitchFamily="34" charset="0"/>
                <a:ea typeface="Verdana" pitchFamily="34" charset="0"/>
                <a:cs typeface="Verdana" pitchFamily="34" charset="0"/>
              </a:rPr>
              <a:t>4 optional extras </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(iv) Home visiting</a:t>
            </a:r>
          </a:p>
        </p:txBody>
      </p:sp>
      <p:sp>
        <p:nvSpPr>
          <p:cNvPr id="244739" name="Rectangle 3"/>
          <p:cNvSpPr>
            <a:spLocks noGrp="1" noChangeArrowheads="1"/>
          </p:cNvSpPr>
          <p:nvPr>
            <p:ph sz="half" idx="1"/>
          </p:nvPr>
        </p:nvSpPr>
        <p:spPr/>
        <p:txBody>
          <a:bodyPr>
            <a:noAutofit/>
          </a:bodyPr>
          <a:lstStyle/>
          <a:p>
            <a:pPr eaLnBrk="1" hangingPunct="1">
              <a:spcBef>
                <a:spcPts val="0"/>
              </a:spcBef>
              <a:spcAft>
                <a:spcPts val="567"/>
              </a:spcAft>
              <a:defRPr/>
            </a:pPr>
            <a:r>
              <a:rPr lang="en-GB" sz="1800" dirty="0"/>
              <a:t>A personal visit </a:t>
            </a:r>
            <a:r>
              <a:rPr lang="en-GB" sz="1800" b="1" dirty="0"/>
              <a:t>must </a:t>
            </a:r>
            <a:r>
              <a:rPr lang="en-GB" sz="1800" dirty="0"/>
              <a:t>follow up </a:t>
            </a:r>
            <a:r>
              <a:rPr lang="en-GB" sz="1800" i="1" dirty="0"/>
              <a:t>a response that has </a:t>
            </a:r>
            <a:br>
              <a:rPr lang="en-GB" sz="1800" i="1" dirty="0"/>
            </a:br>
            <a:r>
              <a:rPr lang="en-GB" sz="1800" i="1" dirty="0"/>
              <a:t>been made</a:t>
            </a:r>
          </a:p>
          <a:p>
            <a:pPr eaLnBrk="1" hangingPunct="1">
              <a:spcBef>
                <a:spcPts val="0"/>
              </a:spcBef>
              <a:spcAft>
                <a:spcPts val="567"/>
              </a:spcAft>
              <a:defRPr/>
            </a:pPr>
            <a:r>
              <a:rPr lang="en-GB" sz="1800" dirty="0"/>
              <a:t>Churches should </a:t>
            </a:r>
            <a:r>
              <a:rPr lang="en-GB" sz="1800" b="1" dirty="0"/>
              <a:t>also</a:t>
            </a:r>
            <a:r>
              <a:rPr lang="en-GB" sz="1800" dirty="0"/>
              <a:t> consider home visiting to: </a:t>
            </a:r>
          </a:p>
          <a:p>
            <a:pPr lvl="1">
              <a:spcBef>
                <a:spcPts val="0"/>
              </a:spcBef>
              <a:spcAft>
                <a:spcPts val="567"/>
              </a:spcAft>
              <a:defRPr/>
            </a:pPr>
            <a:r>
              <a:rPr lang="en-GB" dirty="0"/>
              <a:t>deliver and discuss the literature </a:t>
            </a:r>
          </a:p>
          <a:p>
            <a:pPr lvl="1">
              <a:spcBef>
                <a:spcPts val="0"/>
              </a:spcBef>
              <a:spcAft>
                <a:spcPts val="567"/>
              </a:spcAft>
              <a:defRPr/>
            </a:pPr>
            <a:r>
              <a:rPr lang="en-GB" dirty="0"/>
              <a:t>encourage church members to make their response.  </a:t>
            </a:r>
          </a:p>
          <a:p>
            <a:pPr eaLnBrk="1" hangingPunct="1">
              <a:spcAft>
                <a:spcPts val="567"/>
              </a:spcAft>
              <a:defRPr/>
            </a:pPr>
            <a:r>
              <a:rPr lang="en-GB" sz="1800" dirty="0"/>
              <a:t>It may be advisable to use the differentiated database </a:t>
            </a:r>
            <a:br>
              <a:rPr lang="en-GB" sz="1800" dirty="0"/>
            </a:br>
            <a:r>
              <a:rPr lang="en-GB" sz="1800" dirty="0"/>
              <a:t>to visit a section of the congregation</a:t>
            </a:r>
          </a:p>
        </p:txBody>
      </p:sp>
      <p:pic>
        <p:nvPicPr>
          <p:cNvPr id="2050" name="Picture 2" descr="H:\Giving in Grace 2011\design programme\images\sofa 360x200.jpg"/>
          <p:cNvPicPr>
            <a:picLocks noGrp="1" noChangeAspect="1" noChangeArrowheads="1"/>
          </p:cNvPicPr>
          <p:nvPr>
            <p:ph sz="half" idx="2"/>
          </p:nvPr>
        </p:nvPicPr>
        <p:blipFill>
          <a:blip r:embed="rId3"/>
          <a:srcRect r="11822"/>
          <a:stretch>
            <a:fillRect/>
          </a:stretch>
        </p:blipFill>
        <p:spPr bwMode="auto">
          <a:xfrm>
            <a:off x="4381341" y="2416032"/>
            <a:ext cx="4574770" cy="288227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It’s got your name it!</a:t>
            </a:r>
          </a:p>
        </p:txBody>
      </p:sp>
      <p:sp>
        <p:nvSpPr>
          <p:cNvPr id="3" name="Content Placeholder 2"/>
          <p:cNvSpPr>
            <a:spLocks noGrp="1"/>
          </p:cNvSpPr>
          <p:nvPr>
            <p:ph sz="half" idx="1"/>
          </p:nvPr>
        </p:nvSpPr>
        <p:spPr/>
        <p:txBody>
          <a:bodyPr>
            <a:normAutofit fontScale="92500" lnSpcReduction="10000"/>
          </a:bodyPr>
          <a:lstStyle/>
          <a:p>
            <a:pPr>
              <a:spcBef>
                <a:spcPts val="0"/>
              </a:spcBef>
              <a:spcAft>
                <a:spcPts val="567"/>
              </a:spcAft>
            </a:pPr>
            <a:r>
              <a:rPr lang="en-GB" sz="2200" dirty="0"/>
              <a:t>A flexible, modular programme  with core and optional elements  to leave space for local creativity</a:t>
            </a:r>
          </a:p>
          <a:p>
            <a:pPr>
              <a:spcBef>
                <a:spcPts val="0"/>
              </a:spcBef>
              <a:spcAft>
                <a:spcPts val="567"/>
              </a:spcAft>
            </a:pPr>
            <a:r>
              <a:rPr lang="en-GB" sz="2200" dirty="0"/>
              <a:t>A range of practical tools:</a:t>
            </a:r>
          </a:p>
          <a:p>
            <a:pPr lvl="1">
              <a:spcBef>
                <a:spcPts val="0"/>
              </a:spcBef>
              <a:spcAft>
                <a:spcPts val="567"/>
              </a:spcAft>
            </a:pPr>
            <a:r>
              <a:rPr lang="en-GB" sz="1700" dirty="0"/>
              <a:t>Analyse and plan finances</a:t>
            </a:r>
          </a:p>
          <a:p>
            <a:pPr lvl="1">
              <a:spcBef>
                <a:spcPts val="0"/>
              </a:spcBef>
              <a:spcAft>
                <a:spcPts val="567"/>
              </a:spcAft>
            </a:pPr>
            <a:r>
              <a:rPr lang="en-GB" sz="1700" dirty="0"/>
              <a:t>Preach and teach generosity</a:t>
            </a:r>
          </a:p>
          <a:p>
            <a:pPr lvl="1">
              <a:spcBef>
                <a:spcPts val="0"/>
              </a:spcBef>
              <a:spcAft>
                <a:spcPts val="567"/>
              </a:spcAft>
            </a:pPr>
            <a:r>
              <a:rPr lang="en-GB" sz="1700" dirty="0"/>
              <a:t>Ask and thank church members</a:t>
            </a:r>
          </a:p>
          <a:p>
            <a:pPr>
              <a:spcBef>
                <a:spcPts val="0"/>
              </a:spcBef>
              <a:spcAft>
                <a:spcPts val="567"/>
              </a:spcAft>
            </a:pPr>
            <a:r>
              <a:rPr lang="en-GB" sz="2200" dirty="0"/>
              <a:t>Like flat-pack furniture:</a:t>
            </a:r>
          </a:p>
          <a:p>
            <a:pPr lvl="1">
              <a:spcBef>
                <a:spcPts val="0"/>
              </a:spcBef>
              <a:spcAft>
                <a:spcPts val="567"/>
              </a:spcAft>
            </a:pPr>
            <a:r>
              <a:rPr lang="en-GB" sz="1700" dirty="0"/>
              <a:t>Raw materials </a:t>
            </a:r>
          </a:p>
          <a:p>
            <a:pPr lvl="1">
              <a:spcBef>
                <a:spcPts val="0"/>
              </a:spcBef>
              <a:spcAft>
                <a:spcPts val="567"/>
              </a:spcAft>
            </a:pPr>
            <a:r>
              <a:rPr lang="en-GB" sz="1700" dirty="0"/>
              <a:t>Guidance</a:t>
            </a:r>
          </a:p>
          <a:p>
            <a:pPr lvl="1">
              <a:spcBef>
                <a:spcPts val="0"/>
              </a:spcBef>
            </a:pPr>
            <a:r>
              <a:rPr lang="en-GB" sz="1700" dirty="0"/>
              <a:t>Needs preparation, perseverance and passion</a:t>
            </a:r>
          </a:p>
          <a:p>
            <a:pPr lvl="1"/>
            <a:endParaRPr lang="en-GB" dirty="0"/>
          </a:p>
        </p:txBody>
      </p:sp>
      <p:pic>
        <p:nvPicPr>
          <p:cNvPr id="6" name="Picture 2" descr="H:\Giving in Grace 2011\Images for Steve Pierce\AllenKeys_38954161_web.jpg"/>
          <p:cNvPicPr>
            <a:picLocks noGrp="1" noChangeAspect="1" noChangeArrowheads="1"/>
          </p:cNvPicPr>
          <p:nvPr>
            <p:ph sz="half" idx="2"/>
          </p:nvPr>
        </p:nvPicPr>
        <p:blipFill>
          <a:blip r:embed="rId3"/>
          <a:srcRect/>
          <a:stretch>
            <a:fillRect/>
          </a:stretch>
        </p:blipFill>
        <p:spPr bwMode="auto">
          <a:xfrm>
            <a:off x="5238750" y="2305050"/>
            <a:ext cx="2857500" cy="39147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It’s got your name on it!</a:t>
            </a:r>
          </a:p>
        </p:txBody>
      </p:sp>
      <p:sp>
        <p:nvSpPr>
          <p:cNvPr id="3" name="Content Placeholder 2"/>
          <p:cNvSpPr>
            <a:spLocks noGrp="1"/>
          </p:cNvSpPr>
          <p:nvPr>
            <p:ph sz="half" idx="1"/>
          </p:nvPr>
        </p:nvSpPr>
        <p:spPr/>
        <p:txBody>
          <a:bodyPr>
            <a:normAutofit/>
          </a:bodyPr>
          <a:lstStyle/>
          <a:p>
            <a:pPr>
              <a:spcBef>
                <a:spcPts val="0"/>
              </a:spcBef>
              <a:spcAft>
                <a:spcPts val="567"/>
              </a:spcAft>
            </a:pPr>
            <a:r>
              <a:rPr lang="en-GB" sz="2200" dirty="0"/>
              <a:t>All you need to run a successful stewardship programme in your church.</a:t>
            </a:r>
          </a:p>
          <a:p>
            <a:pPr>
              <a:spcBef>
                <a:spcPts val="0"/>
              </a:spcBef>
              <a:spcAft>
                <a:spcPts val="567"/>
              </a:spcAft>
            </a:pPr>
            <a:r>
              <a:rPr lang="en-GB" sz="2200" dirty="0"/>
              <a:t>Like flat-pack furniture </a:t>
            </a:r>
            <a:br>
              <a:rPr lang="en-GB" sz="2200" dirty="0"/>
            </a:br>
            <a:r>
              <a:rPr lang="en-GB" sz="2200" dirty="0"/>
              <a:t>it includes:</a:t>
            </a:r>
          </a:p>
          <a:p>
            <a:pPr lvl="1">
              <a:spcBef>
                <a:spcPts val="0"/>
              </a:spcBef>
              <a:spcAft>
                <a:spcPts val="567"/>
              </a:spcAft>
            </a:pPr>
            <a:r>
              <a:rPr lang="en-GB" sz="1700" dirty="0"/>
              <a:t>Raw materials </a:t>
            </a:r>
          </a:p>
          <a:p>
            <a:pPr lvl="1">
              <a:spcBef>
                <a:spcPts val="0"/>
              </a:spcBef>
              <a:spcAft>
                <a:spcPts val="567"/>
              </a:spcAft>
            </a:pPr>
            <a:r>
              <a:rPr lang="en-GB" sz="1700" dirty="0"/>
              <a:t>Guidance</a:t>
            </a:r>
          </a:p>
          <a:p>
            <a:pPr>
              <a:spcBef>
                <a:spcPts val="0"/>
              </a:spcBef>
            </a:pPr>
            <a:r>
              <a:rPr lang="en-GB" sz="2100" dirty="0"/>
              <a:t>Needs preparation, perseverance and passion</a:t>
            </a:r>
          </a:p>
          <a:p>
            <a:pPr lvl="1"/>
            <a:endParaRPr lang="en-GB" dirty="0"/>
          </a:p>
        </p:txBody>
      </p:sp>
      <p:pic>
        <p:nvPicPr>
          <p:cNvPr id="1026" name="Picture 2" descr="H:\Giving in Grace 2011\Images for Steve Pierce\AllenKeys_38954161_web.jpg"/>
          <p:cNvPicPr>
            <a:picLocks noGrp="1" noChangeAspect="1" noChangeArrowheads="1"/>
          </p:cNvPicPr>
          <p:nvPr>
            <p:ph sz="half" idx="2"/>
          </p:nvPr>
        </p:nvPicPr>
        <p:blipFill>
          <a:blip r:embed="rId3"/>
          <a:srcRect/>
          <a:stretch>
            <a:fillRect/>
          </a:stretch>
        </p:blipFill>
        <p:spPr bwMode="auto">
          <a:xfrm>
            <a:off x="5238750" y="2305050"/>
            <a:ext cx="2857500" cy="391477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Giving in Grace 2011\about GiG\images\decision-philkiel.jpg"/>
          <p:cNvPicPr>
            <a:picLocks noGrp="1" noChangeAspect="1" noChangeArrowheads="1"/>
          </p:cNvPicPr>
          <p:nvPr>
            <p:ph sz="half" idx="2"/>
          </p:nvPr>
        </p:nvPicPr>
        <p:blipFill>
          <a:blip r:embed="rId3"/>
          <a:srcRect/>
          <a:stretch>
            <a:fillRect/>
          </a:stretch>
        </p:blipFill>
        <p:spPr bwMode="auto">
          <a:xfrm>
            <a:off x="4206240" y="2694516"/>
            <a:ext cx="4980210" cy="3029627"/>
          </a:xfrm>
          <a:prstGeom prst="rect">
            <a:avLst/>
          </a:prstGeom>
          <a:noFill/>
        </p:spPr>
      </p:pic>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Making the next move</a:t>
            </a:r>
          </a:p>
        </p:txBody>
      </p:sp>
      <p:sp>
        <p:nvSpPr>
          <p:cNvPr id="3" name="Content Placeholder 2"/>
          <p:cNvSpPr>
            <a:spLocks noGrp="1"/>
          </p:cNvSpPr>
          <p:nvPr>
            <p:ph sz="half" idx="1"/>
          </p:nvPr>
        </p:nvSpPr>
        <p:spPr/>
        <p:txBody>
          <a:bodyPr>
            <a:normAutofit/>
          </a:bodyPr>
          <a:lstStyle/>
          <a:p>
            <a:pPr>
              <a:spcBef>
                <a:spcPts val="0"/>
              </a:spcBef>
              <a:spcAft>
                <a:spcPts val="567"/>
              </a:spcAft>
            </a:pPr>
            <a:r>
              <a:rPr lang="en-GB" sz="2200" dirty="0"/>
              <a:t>The church council must make a decision on agreeing a programme</a:t>
            </a:r>
            <a:br>
              <a:rPr lang="en-GB" sz="2200" dirty="0"/>
            </a:br>
            <a:endParaRPr lang="en-GB" sz="2200" dirty="0"/>
          </a:p>
          <a:p>
            <a:pPr>
              <a:spcBef>
                <a:spcPts val="0"/>
              </a:spcBef>
              <a:spcAft>
                <a:spcPts val="567"/>
              </a:spcAft>
            </a:pPr>
            <a:r>
              <a:rPr lang="en-GB" sz="2200" dirty="0"/>
              <a:t>The council then appoints a planning group</a:t>
            </a:r>
            <a:br>
              <a:rPr lang="en-GB" sz="2200" dirty="0"/>
            </a:br>
            <a:endParaRPr lang="en-GB" dirty="0"/>
          </a:p>
          <a:p>
            <a:pPr>
              <a:spcBef>
                <a:spcPts val="0"/>
              </a:spcBef>
              <a:spcAft>
                <a:spcPts val="567"/>
              </a:spcAft>
            </a:pPr>
            <a:r>
              <a:rPr lang="en-GB" sz="2200" dirty="0"/>
              <a:t>The planning group begins its work and reports to the council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Tools for the job</a:t>
            </a:r>
          </a:p>
        </p:txBody>
      </p:sp>
      <p:sp>
        <p:nvSpPr>
          <p:cNvPr id="3" name="Content Placeholder 2"/>
          <p:cNvSpPr>
            <a:spLocks noGrp="1"/>
          </p:cNvSpPr>
          <p:nvPr>
            <p:ph sz="half" idx="1"/>
          </p:nvPr>
        </p:nvSpPr>
        <p:spPr>
          <a:xfrm>
            <a:off x="468000" y="2159999"/>
            <a:ext cx="4542912" cy="4205289"/>
          </a:xfrm>
        </p:spPr>
        <p:txBody>
          <a:bodyPr>
            <a:normAutofit fontScale="92500" lnSpcReduction="10000"/>
          </a:bodyPr>
          <a:lstStyle/>
          <a:p>
            <a:r>
              <a:rPr lang="en-GB" sz="2400" dirty="0"/>
              <a:t>How much do we need? Some financial tools</a:t>
            </a:r>
          </a:p>
          <a:p>
            <a:pPr lvl="1"/>
            <a:r>
              <a:rPr lang="en-GB" sz="2000" dirty="0"/>
              <a:t>Income and expenditure</a:t>
            </a:r>
          </a:p>
          <a:p>
            <a:pPr lvl="1"/>
            <a:r>
              <a:rPr lang="en-GB" sz="2000" dirty="0"/>
              <a:t>Reserves</a:t>
            </a:r>
          </a:p>
          <a:p>
            <a:pPr lvl="1"/>
            <a:r>
              <a:rPr lang="en-GB" sz="2000" dirty="0"/>
              <a:t>Giving profile</a:t>
            </a:r>
          </a:p>
          <a:p>
            <a:pPr lvl="1"/>
            <a:r>
              <a:rPr lang="en-GB" sz="2000" dirty="0"/>
              <a:t>A simple budget</a:t>
            </a:r>
            <a:endParaRPr lang="en-GB" dirty="0"/>
          </a:p>
          <a:p>
            <a:r>
              <a:rPr lang="en-GB" sz="2400" dirty="0"/>
              <a:t>How are we going to get it?</a:t>
            </a:r>
          </a:p>
          <a:p>
            <a:pPr lvl="1"/>
            <a:r>
              <a:rPr lang="en-GB" sz="2100" dirty="0"/>
              <a:t>Clear cash targets and guidance on giving </a:t>
            </a:r>
          </a:p>
          <a:p>
            <a:r>
              <a:rPr lang="en-GB" sz="2400" dirty="0"/>
              <a:t>What do we say to whom?</a:t>
            </a:r>
          </a:p>
          <a:p>
            <a:pPr lvl="1"/>
            <a:r>
              <a:rPr lang="en-GB" sz="2100" dirty="0"/>
              <a:t>Templates for letters, brochures and </a:t>
            </a:r>
            <a:br>
              <a:rPr lang="en-GB" sz="2100" dirty="0"/>
            </a:br>
            <a:r>
              <a:rPr lang="en-GB" sz="2100" dirty="0"/>
              <a:t>response forms</a:t>
            </a:r>
          </a:p>
          <a:p>
            <a:endParaRPr lang="en-GB" sz="2400" dirty="0"/>
          </a:p>
        </p:txBody>
      </p:sp>
      <p:pic>
        <p:nvPicPr>
          <p:cNvPr id="5" name="Picture 1" descr="H:\Giving in Grace 2011\Stewardship tasks\Images\stewardship-tasks-philkiel.jpg"/>
          <p:cNvPicPr>
            <a:picLocks noChangeAspect="1" noChangeArrowheads="1"/>
          </p:cNvPicPr>
          <p:nvPr/>
        </p:nvPicPr>
        <p:blipFill>
          <a:blip r:embed="rId3" cstate="screen"/>
          <a:srcRect/>
          <a:stretch>
            <a:fillRect/>
          </a:stretch>
        </p:blipFill>
        <p:spPr bwMode="auto">
          <a:xfrm>
            <a:off x="5473595" y="2864017"/>
            <a:ext cx="3429000" cy="2381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b="1" dirty="0">
                <a:latin typeface="Verdana" pitchFamily="34" charset="0"/>
                <a:ea typeface="Verdana" pitchFamily="34" charset="0"/>
                <a:cs typeface="Verdana" pitchFamily="34" charset="0"/>
              </a:rPr>
              <a:t>First sit down and relax</a:t>
            </a:r>
          </a:p>
        </p:txBody>
      </p:sp>
      <p:sp>
        <p:nvSpPr>
          <p:cNvPr id="10" name="Content Placeholder 9"/>
          <p:cNvSpPr>
            <a:spLocks noGrp="1"/>
          </p:cNvSpPr>
          <p:nvPr>
            <p:ph sz="half" idx="1"/>
          </p:nvPr>
        </p:nvSpPr>
        <p:spPr/>
        <p:txBody>
          <a:bodyPr>
            <a:normAutofit/>
          </a:bodyPr>
          <a:lstStyle/>
          <a:p>
            <a:r>
              <a:rPr lang="en-GB" dirty="0"/>
              <a:t>Reading: Luke 19: 1 – 10</a:t>
            </a:r>
            <a:endParaRPr lang="en-US" sz="2000" dirty="0"/>
          </a:p>
          <a:p>
            <a:pPr>
              <a:spcAft>
                <a:spcPts val="567"/>
              </a:spcAft>
            </a:pPr>
            <a:r>
              <a:rPr lang="en-US" dirty="0"/>
              <a:t>Key principle: </a:t>
            </a:r>
            <a:br>
              <a:rPr lang="en-US" dirty="0"/>
            </a:br>
            <a:r>
              <a:rPr lang="en-US" dirty="0"/>
              <a:t>a biblical theology of giving</a:t>
            </a:r>
          </a:p>
          <a:p>
            <a:pPr lvl="1">
              <a:spcAft>
                <a:spcPts val="567"/>
              </a:spcAft>
            </a:pPr>
            <a:r>
              <a:rPr lang="en-US" sz="1800" dirty="0"/>
              <a:t>Not fundraising from others but stewardship by God’s people</a:t>
            </a:r>
          </a:p>
          <a:p>
            <a:pPr lvl="1"/>
            <a:r>
              <a:rPr lang="en-US" sz="1800" dirty="0"/>
              <a:t>Not a budget fix but building a culture of generosity in the church</a:t>
            </a:r>
          </a:p>
          <a:p>
            <a:pPr lvl="1"/>
            <a:r>
              <a:rPr lang="en-US" sz="1800" dirty="0"/>
              <a:t>Not just resourcing ministry and mission but an aspect of discipleship</a:t>
            </a:r>
          </a:p>
          <a:p>
            <a:pPr lvl="1"/>
            <a:endParaRPr lang="en-US" sz="1800" dirty="0"/>
          </a:p>
          <a:p>
            <a:endParaRPr lang="en-GB" dirty="0"/>
          </a:p>
        </p:txBody>
      </p:sp>
      <p:pic>
        <p:nvPicPr>
          <p:cNvPr id="2051" name="Picture 3"/>
          <p:cNvPicPr>
            <a:picLocks noGrp="1" noChangeAspect="1" noChangeArrowheads="1"/>
          </p:cNvPicPr>
          <p:nvPr>
            <p:ph sz="half" idx="2"/>
          </p:nvPr>
        </p:nvPicPr>
        <p:blipFill>
          <a:blip r:embed="rId3" cstate="screen"/>
          <a:srcRect/>
          <a:stretch>
            <a:fillRect/>
          </a:stretch>
        </p:blipFill>
        <p:spPr bwMode="auto">
          <a:xfrm>
            <a:off x="5120373" y="3253137"/>
            <a:ext cx="4023627" cy="2651570"/>
          </a:xfrm>
          <a:prstGeom prst="rect">
            <a:avLst/>
          </a:prstGeom>
          <a:noFill/>
          <a:ln w="9525">
            <a:noFill/>
            <a:miter lim="800000"/>
            <a:headEnd/>
            <a:tailEnd/>
          </a:ln>
          <a:effectLst/>
        </p:spPr>
      </p:pic>
    </p:spTree>
    <p:extLst>
      <p:ext uri="{BB962C8B-B14F-4D97-AF65-F5344CB8AC3E}">
        <p14:creationId xmlns:p14="http://schemas.microsoft.com/office/powerpoint/2010/main" val="55303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4 things </a:t>
            </a:r>
            <a:r>
              <a:rPr lang="en-GB" b="1" dirty="0" smtClean="0">
                <a:solidFill>
                  <a:schemeClr val="accent4">
                    <a:lumMod val="40000"/>
                    <a:lumOff val="60000"/>
                  </a:schemeClr>
                </a:solidFill>
                <a:latin typeface="Verdana" pitchFamily="34" charset="0"/>
                <a:ea typeface="Verdana" pitchFamily="34" charset="0"/>
                <a:cs typeface="Verdana" pitchFamily="34" charset="0"/>
              </a:rPr>
              <a:t>we </a:t>
            </a:r>
            <a:r>
              <a:rPr lang="en-GB" b="1" dirty="0">
                <a:solidFill>
                  <a:schemeClr val="accent4">
                    <a:lumMod val="40000"/>
                    <a:lumOff val="60000"/>
                  </a:schemeClr>
                </a:solidFill>
                <a:latin typeface="Verdana" pitchFamily="34" charset="0"/>
                <a:ea typeface="Verdana" pitchFamily="34" charset="0"/>
                <a:cs typeface="Verdana" pitchFamily="34" charset="0"/>
              </a:rPr>
              <a:t>need to know</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a:t>
            </a:r>
            <a:r>
              <a:rPr lang="en-GB" b="1" dirty="0" err="1">
                <a:latin typeface="Verdana" pitchFamily="34" charset="0"/>
                <a:ea typeface="Verdana" pitchFamily="34" charset="0"/>
                <a:cs typeface="Verdana" pitchFamily="34" charset="0"/>
              </a:rPr>
              <a:t>i</a:t>
            </a:r>
            <a:r>
              <a:rPr lang="en-GB" b="1" dirty="0">
                <a:latin typeface="Verdana" pitchFamily="34" charset="0"/>
                <a:ea typeface="Verdana" pitchFamily="34" charset="0"/>
                <a:cs typeface="Verdana" pitchFamily="34" charset="0"/>
              </a:rPr>
              <a:t>) People give for different reasons</a:t>
            </a:r>
          </a:p>
        </p:txBody>
      </p:sp>
      <p:sp>
        <p:nvSpPr>
          <p:cNvPr id="3" name="Content Placeholder 2"/>
          <p:cNvSpPr>
            <a:spLocks noGrp="1"/>
          </p:cNvSpPr>
          <p:nvPr>
            <p:ph sz="half" idx="1"/>
          </p:nvPr>
        </p:nvSpPr>
        <p:spPr/>
        <p:txBody>
          <a:bodyPr>
            <a:normAutofit/>
          </a:bodyPr>
          <a:lstStyle/>
          <a:p>
            <a:pPr>
              <a:spcAft>
                <a:spcPts val="567"/>
              </a:spcAft>
            </a:pPr>
            <a:r>
              <a:rPr lang="en-GB" dirty="0"/>
              <a:t>Why do people give to their local church?</a:t>
            </a:r>
          </a:p>
          <a:p>
            <a:pPr lvl="1">
              <a:spcAft>
                <a:spcPts val="567"/>
              </a:spcAft>
            </a:pPr>
            <a:r>
              <a:rPr lang="en-GB" dirty="0"/>
              <a:t>To make our church secure for the future</a:t>
            </a:r>
          </a:p>
          <a:p>
            <a:pPr lvl="1">
              <a:spcAft>
                <a:spcPts val="567"/>
              </a:spcAft>
            </a:pPr>
            <a:r>
              <a:rPr lang="en-GB" dirty="0"/>
              <a:t>Gratitude for or recognition of church activities </a:t>
            </a:r>
          </a:p>
          <a:p>
            <a:pPr lvl="1">
              <a:spcAft>
                <a:spcPts val="567"/>
              </a:spcAft>
            </a:pPr>
            <a:r>
              <a:rPr lang="en-GB" dirty="0"/>
              <a:t>To bless and help others</a:t>
            </a:r>
          </a:p>
          <a:p>
            <a:pPr lvl="1">
              <a:spcAft>
                <a:spcPts val="567"/>
              </a:spcAft>
            </a:pPr>
            <a:r>
              <a:rPr lang="en-GB" dirty="0"/>
              <a:t>To resource the ministry and mission of the church</a:t>
            </a:r>
          </a:p>
          <a:p>
            <a:pPr lvl="1"/>
            <a:r>
              <a:rPr lang="en-GB" dirty="0"/>
              <a:t>An expression of personal faith and obedience to the bible</a:t>
            </a:r>
          </a:p>
        </p:txBody>
      </p:sp>
      <p:pic>
        <p:nvPicPr>
          <p:cNvPr id="5" name="Picture 4" descr="wordle.jpg"/>
          <p:cNvPicPr>
            <a:picLocks noChangeAspect="1"/>
          </p:cNvPicPr>
          <p:nvPr/>
        </p:nvPicPr>
        <p:blipFill>
          <a:blip r:embed="rId3"/>
          <a:stretch>
            <a:fillRect/>
          </a:stretch>
        </p:blipFill>
        <p:spPr>
          <a:xfrm>
            <a:off x="5039204" y="2334537"/>
            <a:ext cx="3136956" cy="35902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4 things </a:t>
            </a:r>
            <a:r>
              <a:rPr lang="en-GB" b="1" dirty="0" smtClean="0">
                <a:solidFill>
                  <a:schemeClr val="accent4">
                    <a:lumMod val="40000"/>
                    <a:lumOff val="60000"/>
                  </a:schemeClr>
                </a:solidFill>
                <a:latin typeface="Verdana" pitchFamily="34" charset="0"/>
                <a:ea typeface="Verdana" pitchFamily="34" charset="0"/>
                <a:cs typeface="Verdana" pitchFamily="34" charset="0"/>
              </a:rPr>
              <a:t>we </a:t>
            </a:r>
            <a:r>
              <a:rPr lang="en-GB" b="1" dirty="0">
                <a:solidFill>
                  <a:schemeClr val="accent4">
                    <a:lumMod val="40000"/>
                    <a:lumOff val="60000"/>
                  </a:schemeClr>
                </a:solidFill>
                <a:latin typeface="Verdana" pitchFamily="34" charset="0"/>
                <a:ea typeface="Verdana" pitchFamily="34" charset="0"/>
                <a:cs typeface="Verdana" pitchFamily="34" charset="0"/>
              </a:rPr>
              <a:t>need to know</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(ii) People need to be asked </a:t>
            </a:r>
          </a:p>
        </p:txBody>
      </p:sp>
      <p:sp>
        <p:nvSpPr>
          <p:cNvPr id="3" name="Content Placeholder 2"/>
          <p:cNvSpPr>
            <a:spLocks noGrp="1"/>
          </p:cNvSpPr>
          <p:nvPr>
            <p:ph sz="half" idx="1"/>
          </p:nvPr>
        </p:nvSpPr>
        <p:spPr>
          <a:xfrm>
            <a:off x="468000" y="2159999"/>
            <a:ext cx="4713600" cy="4205289"/>
          </a:xfrm>
        </p:spPr>
        <p:txBody>
          <a:bodyPr>
            <a:normAutofit/>
          </a:bodyPr>
          <a:lstStyle/>
          <a:p>
            <a:pPr>
              <a:spcBef>
                <a:spcPts val="0"/>
              </a:spcBef>
              <a:spcAft>
                <a:spcPts val="600"/>
              </a:spcAft>
              <a:defRPr/>
            </a:pPr>
            <a:r>
              <a:rPr lang="en-GB" dirty="0"/>
              <a:t>Key principle: </a:t>
            </a:r>
            <a:r>
              <a:rPr lang="en-GB" b="1" dirty="0"/>
              <a:t>differentiation</a:t>
            </a:r>
          </a:p>
          <a:p>
            <a:pPr>
              <a:spcBef>
                <a:spcPts val="0"/>
              </a:spcBef>
              <a:defRPr/>
            </a:pPr>
            <a:r>
              <a:rPr lang="en-GB" dirty="0"/>
              <a:t>Meeting people where </a:t>
            </a:r>
            <a:r>
              <a:rPr lang="en-GB" b="1" dirty="0"/>
              <a:t>they</a:t>
            </a:r>
            <a:r>
              <a:rPr lang="en-GB" dirty="0"/>
              <a:t> are:</a:t>
            </a:r>
          </a:p>
          <a:p>
            <a:pPr lvl="1">
              <a:spcBef>
                <a:spcPts val="0"/>
              </a:spcBef>
              <a:defRPr/>
            </a:pPr>
            <a:r>
              <a:rPr lang="en-GB" dirty="0"/>
              <a:t>personal faith</a:t>
            </a:r>
          </a:p>
          <a:p>
            <a:pPr lvl="1">
              <a:spcBef>
                <a:spcPts val="0"/>
              </a:spcBef>
              <a:defRPr/>
            </a:pPr>
            <a:r>
              <a:rPr lang="en-GB" dirty="0"/>
              <a:t>relationship with church</a:t>
            </a:r>
          </a:p>
          <a:p>
            <a:pPr lvl="1">
              <a:spcBef>
                <a:spcPts val="0"/>
              </a:spcBef>
              <a:defRPr/>
            </a:pPr>
            <a:r>
              <a:rPr lang="en-GB" dirty="0"/>
              <a:t>awareness of financial matters</a:t>
            </a:r>
          </a:p>
          <a:p>
            <a:pPr lvl="1">
              <a:spcBef>
                <a:spcPts val="0"/>
              </a:spcBef>
              <a:defRPr/>
            </a:pPr>
            <a:r>
              <a:rPr lang="en-GB" dirty="0"/>
              <a:t>understanding of bible and faith</a:t>
            </a:r>
          </a:p>
          <a:p>
            <a:pPr lvl="1">
              <a:spcBef>
                <a:spcPts val="0"/>
              </a:spcBef>
              <a:spcAft>
                <a:spcPts val="567"/>
              </a:spcAft>
              <a:defRPr/>
            </a:pPr>
            <a:r>
              <a:rPr lang="en-GB" dirty="0"/>
              <a:t>economic situations</a:t>
            </a:r>
          </a:p>
          <a:p>
            <a:pPr>
              <a:spcBef>
                <a:spcPts val="0"/>
              </a:spcBef>
              <a:spcAft>
                <a:spcPts val="567"/>
              </a:spcAft>
              <a:defRPr/>
            </a:pPr>
            <a:r>
              <a:rPr lang="en-GB" dirty="0"/>
              <a:t>Encouraging a next step along their journey of generosity</a:t>
            </a:r>
          </a:p>
          <a:p>
            <a:pPr>
              <a:spcBef>
                <a:spcPts val="0"/>
              </a:spcBef>
              <a:spcAft>
                <a:spcPts val="567"/>
              </a:spcAft>
              <a:defRPr/>
            </a:pPr>
            <a:r>
              <a:rPr lang="en-GB" dirty="0"/>
              <a:t>We don’t ask everyone for the same response</a:t>
            </a:r>
          </a:p>
          <a:p>
            <a:pPr>
              <a:spcBef>
                <a:spcPts val="0"/>
              </a:spcBef>
              <a:defRPr/>
            </a:pPr>
            <a:r>
              <a:rPr lang="en-GB" dirty="0"/>
              <a:t>We differentiate only on what we know</a:t>
            </a:r>
          </a:p>
        </p:txBody>
      </p:sp>
      <p:pic>
        <p:nvPicPr>
          <p:cNvPr id="3074" name="Picture 2" descr="H:\Giving in Grace 2011\principles\images\Circle Graphic.jpg"/>
          <p:cNvPicPr>
            <a:picLocks noGrp="1" noChangeAspect="1" noChangeArrowheads="1"/>
          </p:cNvPicPr>
          <p:nvPr>
            <p:ph sz="half" idx="2"/>
          </p:nvPr>
        </p:nvPicPr>
        <p:blipFill>
          <a:blip r:embed="rId3" cstate="screen"/>
          <a:srcRect/>
          <a:stretch>
            <a:fillRect/>
          </a:stretch>
        </p:blipFill>
        <p:spPr bwMode="auto">
          <a:xfrm>
            <a:off x="5559553" y="2160587"/>
            <a:ext cx="3233942" cy="457446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Verdana" pitchFamily="34" charset="0"/>
                <a:ea typeface="Verdana" pitchFamily="34" charset="0"/>
                <a:cs typeface="Verdana" pitchFamily="34" charset="0"/>
              </a:rPr>
              <a:t>A differentiation exercise</a:t>
            </a:r>
          </a:p>
        </p:txBody>
      </p:sp>
      <p:sp>
        <p:nvSpPr>
          <p:cNvPr id="3" name="Content Placeholder 2"/>
          <p:cNvSpPr>
            <a:spLocks noGrp="1"/>
          </p:cNvSpPr>
          <p:nvPr>
            <p:ph idx="1"/>
          </p:nvPr>
        </p:nvSpPr>
        <p:spPr>
          <a:xfrm>
            <a:off x="0" y="1872000"/>
            <a:ext cx="9144000" cy="4986000"/>
          </a:xfrm>
        </p:spPr>
        <p:txBody>
          <a:bodyPr>
            <a:normAutofit lnSpcReduction="10000"/>
          </a:bodyPr>
          <a:lstStyle/>
          <a:p>
            <a:pPr>
              <a:spcAft>
                <a:spcPts val="567"/>
              </a:spcAft>
            </a:pPr>
            <a:r>
              <a:rPr lang="en-GB" sz="1700" b="1" dirty="0"/>
              <a:t>Mary:</a:t>
            </a:r>
            <a:r>
              <a:rPr lang="en-GB" sz="1700" dirty="0"/>
              <a:t> </a:t>
            </a:r>
            <a:r>
              <a:rPr lang="en-GB" sz="1800" dirty="0"/>
              <a:t>is a young single mum on benefits. She kept coming to church after the baptism of her daughter because the church was more interesting than she had thought it might be and the people were so friendly. She wants the best for her baby and down the line she thinks that the church school would be a good choice.</a:t>
            </a:r>
            <a:endParaRPr lang="en-GB" sz="1700" dirty="0"/>
          </a:p>
          <a:p>
            <a:pPr>
              <a:spcAft>
                <a:spcPts val="567"/>
              </a:spcAft>
            </a:pPr>
            <a:r>
              <a:rPr lang="en-GB" sz="1700" b="1" dirty="0"/>
              <a:t>Mark: </a:t>
            </a:r>
            <a:r>
              <a:rPr lang="en-GB" sz="1800" dirty="0"/>
              <a:t>is a long-standing church member who, after a long career, is now enjoying retirement on a reasonable company pension. He attends the 8am Eucharist faithfully and serves as a volunteer at the local CAB. He puts £2 in an envelope every </a:t>
            </a:r>
            <a:r>
              <a:rPr lang="en-GB" sz="1800" dirty="0" smtClean="0"/>
              <a:t>week, as he has for the </a:t>
            </a:r>
            <a:r>
              <a:rPr lang="en-GB" sz="1800" dirty="0"/>
              <a:t>last seven years.</a:t>
            </a:r>
            <a:endParaRPr lang="en-GB" sz="1700" dirty="0"/>
          </a:p>
          <a:p>
            <a:pPr>
              <a:spcAft>
                <a:spcPts val="567"/>
              </a:spcAft>
            </a:pPr>
            <a:r>
              <a:rPr lang="en-GB" sz="1700" b="1" dirty="0"/>
              <a:t>Janice:</a:t>
            </a:r>
            <a:r>
              <a:rPr lang="en-GB" sz="1700" dirty="0"/>
              <a:t> </a:t>
            </a:r>
            <a:r>
              <a:rPr lang="en-GB" sz="1800" dirty="0"/>
              <a:t>is a committed member of her church council. She tithes her net income, believing such proportionate giving to be the biblical standard. She gives half her tithe to the local church and half to overseas mission, having served with Christian Aid in Uganda.</a:t>
            </a:r>
            <a:r>
              <a:rPr lang="en-GB" sz="1700" dirty="0"/>
              <a:t> </a:t>
            </a:r>
          </a:p>
          <a:p>
            <a:pPr>
              <a:spcAft>
                <a:spcPts val="567"/>
              </a:spcAft>
            </a:pPr>
            <a:r>
              <a:rPr lang="en-GB" sz="1700" b="1" dirty="0"/>
              <a:t>Andrew and Jayne</a:t>
            </a:r>
            <a:r>
              <a:rPr lang="en-GB" sz="1700" dirty="0"/>
              <a:t> </a:t>
            </a:r>
            <a:r>
              <a:rPr lang="en-GB" sz="1800" dirty="0"/>
              <a:t>are a young couple who married in the church last year and appreciated the church’s care. They are on the electoral roll but never think of attending on Sunday. They are glad others do and </a:t>
            </a:r>
            <a:r>
              <a:rPr lang="en-GB" sz="1800" dirty="0" smtClean="0"/>
              <a:t>are pleased that </a:t>
            </a:r>
            <a:r>
              <a:rPr lang="en-GB" sz="1800" dirty="0"/>
              <a:t>the church is </a:t>
            </a:r>
            <a:r>
              <a:rPr lang="en-GB" sz="1800" dirty="0" smtClean="0"/>
              <a:t>there, a part of their community.</a:t>
            </a:r>
            <a:endParaRPr lang="en-GB"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4 things </a:t>
            </a:r>
            <a:r>
              <a:rPr lang="en-GB" b="1" dirty="0" smtClean="0">
                <a:solidFill>
                  <a:schemeClr val="accent4">
                    <a:lumMod val="40000"/>
                    <a:lumOff val="60000"/>
                  </a:schemeClr>
                </a:solidFill>
                <a:latin typeface="Verdana" pitchFamily="34" charset="0"/>
                <a:ea typeface="Verdana" pitchFamily="34" charset="0"/>
                <a:cs typeface="Verdana" pitchFamily="34" charset="0"/>
              </a:rPr>
              <a:t>we </a:t>
            </a:r>
            <a:r>
              <a:rPr lang="en-GB" b="1" dirty="0">
                <a:solidFill>
                  <a:schemeClr val="accent4">
                    <a:lumMod val="40000"/>
                    <a:lumOff val="60000"/>
                  </a:schemeClr>
                </a:solidFill>
                <a:latin typeface="Verdana" pitchFamily="34" charset="0"/>
                <a:ea typeface="Verdana" pitchFamily="34" charset="0"/>
                <a:cs typeface="Verdana" pitchFamily="34" charset="0"/>
              </a:rPr>
              <a:t>need to know</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(iii) Leaders have a vital role</a:t>
            </a:r>
          </a:p>
        </p:txBody>
      </p:sp>
      <p:sp>
        <p:nvSpPr>
          <p:cNvPr id="5" name="Content Placeholder 4"/>
          <p:cNvSpPr>
            <a:spLocks noGrp="1"/>
          </p:cNvSpPr>
          <p:nvPr>
            <p:ph sz="half" idx="1"/>
          </p:nvPr>
        </p:nvSpPr>
        <p:spPr>
          <a:xfrm>
            <a:off x="468000" y="2159999"/>
            <a:ext cx="4038600" cy="4441969"/>
          </a:xfrm>
        </p:spPr>
        <p:txBody>
          <a:bodyPr>
            <a:normAutofit/>
          </a:bodyPr>
          <a:lstStyle/>
          <a:p>
            <a:r>
              <a:rPr lang="en-GB" dirty="0"/>
              <a:t>Strong, visible leadership from clergy and lay leaders</a:t>
            </a:r>
            <a:br>
              <a:rPr lang="en-GB" dirty="0"/>
            </a:br>
            <a:endParaRPr lang="en-GB" dirty="0"/>
          </a:p>
          <a:p>
            <a:r>
              <a:rPr lang="en-GB" dirty="0"/>
              <a:t>Model a generous response</a:t>
            </a:r>
          </a:p>
          <a:p>
            <a:pPr lvl="1"/>
            <a:r>
              <a:rPr lang="en-GB" sz="1800" dirty="0"/>
              <a:t>Making the first responses</a:t>
            </a:r>
          </a:p>
          <a:p>
            <a:pPr lvl="1"/>
            <a:r>
              <a:rPr lang="en-GB" sz="1800" dirty="0"/>
              <a:t>Giving the early gifts</a:t>
            </a:r>
          </a:p>
          <a:p>
            <a:pPr lvl="1">
              <a:spcAft>
                <a:spcPts val="567"/>
              </a:spcAft>
            </a:pPr>
            <a:r>
              <a:rPr lang="en-GB" sz="1800" dirty="0"/>
              <a:t>Sharing the total with </a:t>
            </a:r>
            <a:br>
              <a:rPr lang="en-GB" sz="1800" dirty="0"/>
            </a:br>
            <a:r>
              <a:rPr lang="en-GB" sz="1800" dirty="0"/>
              <a:t>the congregation</a:t>
            </a:r>
          </a:p>
          <a:p>
            <a:endParaRPr lang="en-GB" sz="2000" dirty="0"/>
          </a:p>
        </p:txBody>
      </p:sp>
      <p:pic>
        <p:nvPicPr>
          <p:cNvPr id="4" name="Content Placeholder 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56981" y="2820291"/>
            <a:ext cx="4287019" cy="271330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accent4">
                    <a:lumMod val="40000"/>
                    <a:lumOff val="60000"/>
                  </a:schemeClr>
                </a:solidFill>
                <a:latin typeface="Verdana" pitchFamily="34" charset="0"/>
                <a:ea typeface="Verdana" pitchFamily="34" charset="0"/>
                <a:cs typeface="Verdana" pitchFamily="34" charset="0"/>
              </a:rPr>
              <a:t>4 things </a:t>
            </a:r>
            <a:r>
              <a:rPr lang="en-GB" b="1" dirty="0" smtClean="0">
                <a:solidFill>
                  <a:schemeClr val="accent4">
                    <a:lumMod val="40000"/>
                    <a:lumOff val="60000"/>
                  </a:schemeClr>
                </a:solidFill>
                <a:latin typeface="Verdana" pitchFamily="34" charset="0"/>
                <a:ea typeface="Verdana" pitchFamily="34" charset="0"/>
                <a:cs typeface="Verdana" pitchFamily="34" charset="0"/>
              </a:rPr>
              <a:t>we </a:t>
            </a:r>
            <a:r>
              <a:rPr lang="en-GB" b="1" dirty="0">
                <a:solidFill>
                  <a:schemeClr val="accent4">
                    <a:lumMod val="40000"/>
                    <a:lumOff val="60000"/>
                  </a:schemeClr>
                </a:solidFill>
                <a:latin typeface="Verdana" pitchFamily="34" charset="0"/>
                <a:ea typeface="Verdana" pitchFamily="34" charset="0"/>
                <a:cs typeface="Verdana" pitchFamily="34" charset="0"/>
              </a:rPr>
              <a:t>need to know</a:t>
            </a:r>
            <a:r>
              <a:rPr lang="en-GB" b="1" dirty="0">
                <a:latin typeface="Verdana" pitchFamily="34" charset="0"/>
                <a:ea typeface="Verdana" pitchFamily="34" charset="0"/>
                <a:cs typeface="Verdana" pitchFamily="34" charset="0"/>
              </a:rPr>
              <a:t/>
            </a:r>
            <a:br>
              <a:rPr lang="en-GB" b="1" dirty="0">
                <a:latin typeface="Verdana" pitchFamily="34" charset="0"/>
                <a:ea typeface="Verdana" pitchFamily="34" charset="0"/>
                <a:cs typeface="Verdana" pitchFamily="34" charset="0"/>
              </a:rPr>
            </a:br>
            <a:r>
              <a:rPr lang="en-GB" b="1" dirty="0">
                <a:latin typeface="Verdana" pitchFamily="34" charset="0"/>
                <a:ea typeface="Verdana" pitchFamily="34" charset="0"/>
                <a:cs typeface="Verdana" pitchFamily="34" charset="0"/>
              </a:rPr>
              <a:t>(iv) The case statement is key</a:t>
            </a:r>
          </a:p>
        </p:txBody>
      </p:sp>
      <p:sp>
        <p:nvSpPr>
          <p:cNvPr id="3" name="Content Placeholder 2"/>
          <p:cNvSpPr>
            <a:spLocks noGrp="1"/>
          </p:cNvSpPr>
          <p:nvPr>
            <p:ph sz="half" idx="1"/>
          </p:nvPr>
        </p:nvSpPr>
        <p:spPr>
          <a:xfrm>
            <a:off x="326415" y="2671166"/>
            <a:ext cx="4180200" cy="2807258"/>
          </a:xfrm>
        </p:spPr>
        <p:txBody>
          <a:bodyPr>
            <a:normAutofit/>
          </a:bodyPr>
          <a:lstStyle/>
          <a:p>
            <a:pPr>
              <a:spcAft>
                <a:spcPts val="567"/>
              </a:spcAft>
            </a:pPr>
            <a:r>
              <a:rPr lang="en-GB" dirty="0"/>
              <a:t>A structure for early planning group preparation</a:t>
            </a:r>
            <a:br>
              <a:rPr lang="en-GB" dirty="0"/>
            </a:br>
            <a:endParaRPr lang="en-GB" dirty="0"/>
          </a:p>
          <a:p>
            <a:pPr>
              <a:spcAft>
                <a:spcPts val="567"/>
              </a:spcAft>
            </a:pPr>
            <a:r>
              <a:rPr lang="en-GB" dirty="0"/>
              <a:t>It makes the case for giving </a:t>
            </a:r>
            <a:br>
              <a:rPr lang="en-GB" dirty="0"/>
            </a:br>
            <a:endParaRPr lang="en-GB" dirty="0"/>
          </a:p>
          <a:p>
            <a:pPr>
              <a:spcAft>
                <a:spcPts val="567"/>
              </a:spcAft>
            </a:pPr>
            <a:r>
              <a:rPr lang="en-GB" dirty="0"/>
              <a:t>A litmus test of leadership commitment</a:t>
            </a:r>
          </a:p>
        </p:txBody>
      </p:sp>
      <p:pic>
        <p:nvPicPr>
          <p:cNvPr id="7" name="Picture 2" descr="H:\Giving in Grace 2011\Build case\images for the case\case Heighton also in colour 8600952578_12f2922cd4_c.jpg"/>
          <p:cNvPicPr>
            <a:picLocks noGrp="1" noChangeAspect="1" noChangeArrowheads="1"/>
          </p:cNvPicPr>
          <p:nvPr>
            <p:ph sz="half" idx="2"/>
          </p:nvPr>
        </p:nvPicPr>
        <p:blipFill>
          <a:blip r:embed="rId3" cstate="screen"/>
          <a:srcRect/>
          <a:stretch>
            <a:fillRect/>
          </a:stretch>
        </p:blipFill>
        <p:spPr bwMode="auto">
          <a:xfrm>
            <a:off x="4648200" y="2388870"/>
            <a:ext cx="4495800" cy="3371850"/>
          </a:xfrm>
          <a:prstGeom prst="rect">
            <a:avLst/>
          </a:prstGeom>
          <a:noFill/>
          <a:effectLst>
            <a:softEdge rad="3175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B55AB5CF4BF4FBE099DB3538D9FB7" ma:contentTypeVersion="16" ma:contentTypeDescription="Create a new document." ma:contentTypeScope="" ma:versionID="124eeac974571d492517327a64cf4f99">
  <xsd:schema xmlns:xsd="http://www.w3.org/2001/XMLSchema" xmlns:xs="http://www.w3.org/2001/XMLSchema" xmlns:p="http://schemas.microsoft.com/office/2006/metadata/properties" xmlns:ns2="89ec9d6b-749f-4275-8867-6e7232cee970" xmlns:ns3="9a113436-36c4-4bb8-bf3f-c2e5cea57c75" targetNamespace="http://schemas.microsoft.com/office/2006/metadata/properties" ma:root="true" ma:fieldsID="d2e60d8efc2467b5b74e1bfaf3364c6c" ns2:_="" ns3:_="">
    <xsd:import namespace="89ec9d6b-749f-4275-8867-6e7232cee970"/>
    <xsd:import namespace="9a113436-36c4-4bb8-bf3f-c2e5cea57c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c9d6b-749f-4275-8867-6e7232cee9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736448d-03a9-4c3f-871d-f800b550f3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a113436-36c4-4bb8-bf3f-c2e5cea57c7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c5d6170-1321-435b-a978-3b5d0ee055ba}" ma:internalName="TaxCatchAll" ma:showField="CatchAllData" ma:web="9a113436-36c4-4bb8-bf3f-c2e5cea57c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ec9d6b-749f-4275-8867-6e7232cee970">
      <Terms xmlns="http://schemas.microsoft.com/office/infopath/2007/PartnerControls"/>
    </lcf76f155ced4ddcb4097134ff3c332f>
    <TaxCatchAll xmlns="9a113436-36c4-4bb8-bf3f-c2e5cea57c75" xsi:nil="true"/>
  </documentManagement>
</p:properties>
</file>

<file path=customXml/itemProps1.xml><?xml version="1.0" encoding="utf-8"?>
<ds:datastoreItem xmlns:ds="http://schemas.openxmlformats.org/officeDocument/2006/customXml" ds:itemID="{A0088AF2-B7FA-4D8F-8D2E-5ADB406F3A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ec9d6b-749f-4275-8867-6e7232cee970"/>
    <ds:schemaRef ds:uri="9a113436-36c4-4bb8-bf3f-c2e5cea57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59FD63-3D23-44BA-BB1E-AEF8E06B8668}">
  <ds:schemaRefs>
    <ds:schemaRef ds:uri="http://schemas.microsoft.com/sharepoint/v3/contenttype/forms"/>
  </ds:schemaRefs>
</ds:datastoreItem>
</file>

<file path=customXml/itemProps3.xml><?xml version="1.0" encoding="utf-8"?>
<ds:datastoreItem xmlns:ds="http://schemas.openxmlformats.org/officeDocument/2006/customXml" ds:itemID="{A17CACA2-6E84-46EA-BCB0-54AA88D915F3}">
  <ds:schemaRefs>
    <ds:schemaRef ds:uri="http://purl.org/dc/elements/1.1/"/>
    <ds:schemaRef ds:uri="9a113436-36c4-4bb8-bf3f-c2e5cea57c75"/>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http://schemas.openxmlformats.org/package/2006/metadata/core-properties"/>
    <ds:schemaRef ds:uri="89ec9d6b-749f-4275-8867-6e7232cee97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Foundry</Template>
  <TotalTime>2061</TotalTime>
  <Words>3982</Words>
  <Application>Microsoft Office PowerPoint</Application>
  <PresentationFormat>On-screen Show (4:3)</PresentationFormat>
  <Paragraphs>324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Lucida Handwriting</vt:lpstr>
      <vt:lpstr>Open Sans</vt:lpstr>
      <vt:lpstr>Verdana</vt:lpstr>
      <vt:lpstr>Wingdings</vt:lpstr>
      <vt:lpstr>Office Theme</vt:lpstr>
      <vt:lpstr>Introducing Giving in Grace</vt:lpstr>
      <vt:lpstr>It’s got your name on it!</vt:lpstr>
      <vt:lpstr>Tools for the job</vt:lpstr>
      <vt:lpstr>First sit down and relax</vt:lpstr>
      <vt:lpstr>4 things we need to know (i) People give for different reasons</vt:lpstr>
      <vt:lpstr>4 things we need to know (ii) People need to be asked </vt:lpstr>
      <vt:lpstr>A differentiation exercise</vt:lpstr>
      <vt:lpstr>4 things we need to know (iii) Leaders have a vital role</vt:lpstr>
      <vt:lpstr>4 things we need to know (iv) The case statement is key</vt:lpstr>
      <vt:lpstr>An overview of programme elements</vt:lpstr>
      <vt:lpstr>3 non negotiables (i) The priority of prayer</vt:lpstr>
      <vt:lpstr>3 non negotiables (ii) Preaching as the keystone</vt:lpstr>
      <vt:lpstr>Preaching resources</vt:lpstr>
      <vt:lpstr>3 non negotiables  (iii) Making the ask</vt:lpstr>
      <vt:lpstr>4 optional extras (i) Small groups</vt:lpstr>
      <vt:lpstr>4 optional extras  (ii) Social events</vt:lpstr>
      <vt:lpstr>4 optional extras  (iii) Children and young people</vt:lpstr>
      <vt:lpstr>4 optional extras  (iv) Home visiting</vt:lpstr>
      <vt:lpstr>It’s got your name it!</vt:lpstr>
      <vt:lpstr>Making the next move</vt:lpstr>
    </vt:vector>
  </TitlesOfParts>
  <Company>Diocese of Liverpool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Kiel</dc:creator>
  <cp:lastModifiedBy>Steve Pierce</cp:lastModifiedBy>
  <cp:revision>319</cp:revision>
  <dcterms:created xsi:type="dcterms:W3CDTF">2013-02-27T15:20:29Z</dcterms:created>
  <dcterms:modified xsi:type="dcterms:W3CDTF">2023-01-25T17:42:46Z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0x010100753B55AB5CF4BF4FBE099DB3538D9FB7</vt:lpwstr>
  </property>
  <property fmtid="{D5CDD505-2E9C-101B-9397-08002B2CF9AE}" pid="3" name="Order">
    <vt:r8>38600</vt:r8>
  </property>
</Properties>
</file>