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311" r:id="rId6"/>
    <p:sldId id="330" r:id="rId7"/>
    <p:sldId id="312" r:id="rId8"/>
    <p:sldId id="329" r:id="rId9"/>
    <p:sldId id="309" r:id="rId10"/>
    <p:sldId id="331" r:id="rId11"/>
    <p:sldId id="332" r:id="rId12"/>
    <p:sldId id="337" r:id="rId13"/>
    <p:sldId id="315" r:id="rId14"/>
    <p:sldId id="316" r:id="rId15"/>
    <p:sldId id="322" r:id="rId16"/>
    <p:sldId id="314" r:id="rId17"/>
    <p:sldId id="336" r:id="rId18"/>
    <p:sldId id="333" r:id="rId19"/>
    <p:sldId id="323" r:id="rId20"/>
    <p:sldId id="334" r:id="rId21"/>
    <p:sldId id="324" r:id="rId22"/>
    <p:sldId id="335" r:id="rId23"/>
    <p:sldId id="321" r:id="rId24"/>
    <p:sldId id="328"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Butland" initials="LB" lastIdx="3" clrIdx="0">
    <p:extLst>
      <p:ext uri="{19B8F6BF-5375-455C-9EA6-DF929625EA0E}">
        <p15:presenceInfo xmlns:p15="http://schemas.microsoft.com/office/powerpoint/2012/main" userId="688e50a574849fef" providerId="Windows Live"/>
      </p:ext>
    </p:extLst>
  </p:cmAuthor>
  <p:cmAuthor id="2" name="Steve Pierce" initials="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5"/>
    <a:srgbClr val="93A6CD"/>
    <a:srgbClr val="7F3F98"/>
    <a:srgbClr val="0B3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9014" autoAdjust="0"/>
  </p:normalViewPr>
  <p:slideViewPr>
    <p:cSldViewPr snapToGrid="0" snapToObjects="1">
      <p:cViewPr varScale="1">
        <p:scale>
          <a:sx n="79" d="100"/>
          <a:sy n="79" d="100"/>
        </p:scale>
        <p:origin x="253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02B47D-EDEC-C140-95D4-76FC10A36B08}" type="datetimeFigureOut">
              <a:rPr lang="en-US" smtClean="0"/>
              <a:pPr/>
              <a:t>1/31/2023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DC6E68-7918-794D-9097-43CC0B3CB7DA}" type="slidenum">
              <a:rPr lang="en-US" smtClean="0"/>
              <a:pPr/>
              <a:t>‹#›</a:t>
            </a:fld>
            <a:endParaRPr lang="en-US"/>
          </a:p>
        </p:txBody>
      </p:sp>
    </p:spTree>
    <p:extLst>
      <p:ext uri="{BB962C8B-B14F-4D97-AF65-F5344CB8AC3E}">
        <p14:creationId xmlns:p14="http://schemas.microsoft.com/office/powerpoint/2010/main" val="3832857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AEA819-818E-1042-949D-A02DEC1134B9}" type="datetimeFigureOut">
              <a:rPr lang="en-US" smtClean="0"/>
              <a:pPr/>
              <a:t>1/31/2023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9F7C62-A519-5647-AF48-DC9F446B8FB5}" type="slidenum">
              <a:rPr lang="en-US" smtClean="0"/>
              <a:pPr/>
              <a:t>‹#›</a:t>
            </a:fld>
            <a:endParaRPr lang="en-US"/>
          </a:p>
        </p:txBody>
      </p:sp>
    </p:spTree>
    <p:extLst>
      <p:ext uri="{BB962C8B-B14F-4D97-AF65-F5344CB8AC3E}">
        <p14:creationId xmlns:p14="http://schemas.microsoft.com/office/powerpoint/2010/main" val="6673291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This presentation structures a brief, informal training session to support those</a:t>
            </a:r>
            <a:r>
              <a:rPr lang="en-US" baseline="0" dirty="0">
                <a:solidFill>
                  <a:srgbClr val="FF0000"/>
                </a:solidFill>
              </a:rPr>
              <a:t> </a:t>
            </a:r>
            <a:r>
              <a:rPr lang="en-US" dirty="0">
                <a:solidFill>
                  <a:srgbClr val="FF0000"/>
                </a:solidFill>
              </a:rPr>
              <a:t>who will make personal visits to the homes of people who specifically request further information</a:t>
            </a:r>
            <a:r>
              <a:rPr lang="en-US" baseline="0" dirty="0">
                <a:solidFill>
                  <a:srgbClr val="FF0000"/>
                </a:solidFill>
              </a:rPr>
              <a:t> when they return their response forms. </a:t>
            </a:r>
          </a:p>
          <a:p>
            <a:endParaRPr lang="en-US" baseline="0" dirty="0">
              <a:solidFill>
                <a:srgbClr val="FF0000"/>
              </a:solidFill>
            </a:endParaRPr>
          </a:p>
          <a:p>
            <a:r>
              <a:rPr lang="en-US" baseline="0" dirty="0">
                <a:solidFill>
                  <a:srgbClr val="FF0000"/>
                </a:solidFill>
              </a:rPr>
              <a:t>Please be clear that this is </a:t>
            </a:r>
            <a:r>
              <a:rPr lang="en-US" u="sng" baseline="0" dirty="0">
                <a:solidFill>
                  <a:srgbClr val="FF0000"/>
                </a:solidFill>
              </a:rPr>
              <a:t>follow up visiting </a:t>
            </a:r>
            <a:r>
              <a:rPr lang="en-US" baseline="0" dirty="0">
                <a:solidFill>
                  <a:srgbClr val="FF0000"/>
                </a:solidFill>
              </a:rPr>
              <a:t>made to homes that have already received their literature packs and have returned their response forms, asking for additional information which the visitor is bringing. </a:t>
            </a:r>
          </a:p>
          <a:p>
            <a:endParaRPr lang="en-US" baseline="0" dirty="0">
              <a:solidFill>
                <a:srgbClr val="FF0000"/>
              </a:solidFill>
            </a:endParaRPr>
          </a:p>
          <a:p>
            <a:r>
              <a:rPr lang="en-US" baseline="0" dirty="0">
                <a:solidFill>
                  <a:srgbClr val="FF0000"/>
                </a:solidFill>
              </a:rPr>
              <a:t>This is different from the optional Home Visiting element of a Giving in Grace </a:t>
            </a:r>
            <a:r>
              <a:rPr lang="en-US" baseline="0" dirty="0" err="1">
                <a:solidFill>
                  <a:srgbClr val="FF0000"/>
                </a:solidFill>
              </a:rPr>
              <a:t>programme</a:t>
            </a:r>
            <a:r>
              <a:rPr lang="en-US" baseline="0" dirty="0">
                <a:solidFill>
                  <a:srgbClr val="FF0000"/>
                </a:solidFill>
              </a:rPr>
              <a:t>. </a:t>
            </a:r>
          </a:p>
          <a:p>
            <a:endParaRPr lang="en-US" baseline="0" dirty="0">
              <a:solidFill>
                <a:srgbClr val="FF0000"/>
              </a:solidFill>
            </a:endParaRPr>
          </a:p>
          <a:p>
            <a:r>
              <a:rPr lang="en-US" dirty="0">
                <a:solidFill>
                  <a:srgbClr val="FF0000"/>
                </a:solidFill>
              </a:rPr>
              <a:t>Amend and change the slide deck to suit the local situation. The approach here is 75-90 minute session in two halves, with coffee in the middle and a chance for discussion.</a:t>
            </a:r>
          </a:p>
          <a:p>
            <a:endParaRPr lang="en-US" dirty="0">
              <a:solidFill>
                <a:srgbClr val="FF0000"/>
              </a:solidFill>
            </a:endParaRPr>
          </a:p>
          <a:p>
            <a:r>
              <a:rPr lang="en-US" dirty="0">
                <a:solidFill>
                  <a:srgbClr val="FF0000"/>
                </a:solidFill>
              </a:rPr>
              <a:t>There</a:t>
            </a:r>
            <a:r>
              <a:rPr lang="en-US" baseline="0" dirty="0">
                <a:solidFill>
                  <a:srgbClr val="FF0000"/>
                </a:solidFill>
              </a:rPr>
              <a:t> is nothing to make visitors nervous. They are visiting people/homes that have specifically asked for more information. The training simply provides an overview of what to expect and some familiarity with the themes that may be raised such as Gift Aid.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a:solidFill>
                  <a:srgbClr val="FF0000"/>
                </a:solidFill>
              </a:rPr>
              <a:t>In the notes below there is reference to both the </a:t>
            </a:r>
            <a:r>
              <a:rPr lang="en-US" b="1" i="0" baseline="0" dirty="0">
                <a:solidFill>
                  <a:srgbClr val="FF0000"/>
                </a:solidFill>
              </a:rPr>
              <a:t>Responding to Requests </a:t>
            </a:r>
            <a:r>
              <a:rPr lang="en-US" b="0" i="0" baseline="0" dirty="0">
                <a:solidFill>
                  <a:srgbClr val="FF0000"/>
                </a:solidFill>
              </a:rPr>
              <a:t>and the </a:t>
            </a:r>
            <a:r>
              <a:rPr lang="en-US" b="1" i="0" baseline="0" dirty="0">
                <a:solidFill>
                  <a:srgbClr val="FF0000"/>
                </a:solidFill>
              </a:rPr>
              <a:t> Visitor training tabs. </a:t>
            </a:r>
            <a:r>
              <a:rPr lang="en-US" b="0" i="0" baseline="0" dirty="0">
                <a:solidFill>
                  <a:srgbClr val="FF0000"/>
                </a:solidFill>
              </a:rPr>
              <a:t>These can be found under the main </a:t>
            </a:r>
            <a:r>
              <a:rPr lang="en-US" b="1" i="0" baseline="0" dirty="0">
                <a:solidFill>
                  <a:srgbClr val="FF0000"/>
                </a:solidFill>
              </a:rPr>
              <a:t>Preparing to Follow up </a:t>
            </a:r>
            <a:r>
              <a:rPr lang="en-US" b="0" i="0" baseline="0" dirty="0">
                <a:solidFill>
                  <a:srgbClr val="FF0000"/>
                </a:solidFill>
              </a:rPr>
              <a:t>section of the website</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fld id="{B49F7C62-A519-5647-AF48-DC9F446B8FB5}" type="slidenum">
              <a:rPr lang="en-US" smtClean="0"/>
              <a:pPr/>
              <a:t>1</a:t>
            </a:fld>
            <a:endParaRPr lang="en-US"/>
          </a:p>
        </p:txBody>
      </p:sp>
    </p:spTree>
    <p:extLst>
      <p:ext uri="{BB962C8B-B14F-4D97-AF65-F5344CB8AC3E}">
        <p14:creationId xmlns:p14="http://schemas.microsoft.com/office/powerpoint/2010/main" val="179289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Again</a:t>
            </a:r>
            <a:r>
              <a:rPr lang="en-GB" baseline="0" dirty="0"/>
              <a:t> the content of this slide is straightforward.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Before the break if helpful distribute the visitor handout for people to look over and there</a:t>
            </a:r>
            <a:r>
              <a:rPr lang="en-GB" baseline="0" dirty="0"/>
              <a:t> may be some informal discussion</a:t>
            </a:r>
          </a:p>
          <a:p>
            <a:endParaRPr lang="en-GB" baseline="0" dirty="0"/>
          </a:p>
          <a:p>
            <a:r>
              <a:rPr lang="en-GB" baseline="0" dirty="0"/>
              <a:t>After the break there will be a little detail about the information requests that visitors are responding to:</a:t>
            </a:r>
          </a:p>
          <a:p>
            <a:endParaRPr lang="en-GB" baseline="0" dirty="0"/>
          </a:p>
          <a:p>
            <a:pPr marL="171450" indent="-171450">
              <a:buFont typeface="Arial" panose="020B0604020202020204" pitchFamily="34" charset="0"/>
              <a:buChar char="•"/>
            </a:pPr>
            <a:r>
              <a:rPr lang="en-GB" baseline="0" dirty="0"/>
              <a:t>The Parish Giving Scheme</a:t>
            </a:r>
            <a:br>
              <a:rPr lang="en-GB" baseline="0" dirty="0"/>
            </a:br>
            <a:endParaRPr lang="en-GB" baseline="0" dirty="0"/>
          </a:p>
          <a:p>
            <a:pPr marL="171450" indent="-171450">
              <a:buFont typeface="Arial" panose="020B0604020202020204" pitchFamily="34" charset="0"/>
              <a:buChar char="•"/>
            </a:pPr>
            <a:r>
              <a:rPr lang="en-GB" baseline="0" dirty="0"/>
              <a:t>(Standing orders if the Parish Giving Scheme is not available in the parish) </a:t>
            </a:r>
            <a:br>
              <a:rPr lang="en-GB" baseline="0" dirty="0"/>
            </a:br>
            <a:endParaRPr lang="en-GB" baseline="0" dirty="0"/>
          </a:p>
          <a:p>
            <a:pPr marL="171450" indent="-171450">
              <a:buFont typeface="Arial" panose="020B0604020202020204" pitchFamily="34" charset="0"/>
              <a:buChar char="•"/>
            </a:pPr>
            <a:r>
              <a:rPr lang="en-GB" baseline="0" dirty="0"/>
              <a:t>Gift Aid: tax efficient giving</a:t>
            </a:r>
            <a:br>
              <a:rPr lang="en-GB" baseline="0" dirty="0"/>
            </a:br>
            <a:endParaRPr lang="en-GB" baseline="0" dirty="0"/>
          </a:p>
          <a:p>
            <a:pPr marL="171450" indent="-171450">
              <a:buFont typeface="Arial" panose="020B0604020202020204" pitchFamily="34" charset="0"/>
              <a:buChar char="•"/>
            </a:pPr>
            <a:r>
              <a:rPr lang="en-GB" dirty="0"/>
              <a:t>Legacy</a:t>
            </a:r>
            <a:r>
              <a:rPr lang="en-GB" baseline="0" dirty="0"/>
              <a:t> giving</a:t>
            </a:r>
            <a:br>
              <a:rPr lang="en-GB" baseline="0" dirty="0"/>
            </a:br>
            <a:endParaRPr lang="en-GB" baseline="0" dirty="0"/>
          </a:p>
          <a:p>
            <a:pPr marL="171450" indent="-171450">
              <a:buFont typeface="Arial" panose="020B0604020202020204" pitchFamily="34" charset="0"/>
              <a:buChar char="•"/>
            </a:pPr>
            <a:r>
              <a:rPr lang="en-GB" baseline="0" dirty="0"/>
              <a:t>(Weekly giving envelopes in case this issue is raised although weekly giving envelopes are discouraged)</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Parish Giving Scheme is the most efficient and effective way to give regularly to your church. It is for anyone with a bank account to use.  (</a:t>
            </a:r>
            <a:r>
              <a:rPr lang="en-GB" b="1" baseline="0" dirty="0"/>
              <a:t>www.parishgiving.org.uk)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advantages are listed on this slide and more information can be found in the document </a:t>
            </a:r>
            <a:r>
              <a:rPr lang="en-GB" i="1" baseline="0" dirty="0"/>
              <a:t>First Fruits </a:t>
            </a:r>
            <a:r>
              <a:rPr lang="en-GB" i="0" baseline="0" dirty="0"/>
              <a:t>which can be found on the </a:t>
            </a:r>
            <a:r>
              <a:rPr lang="en-GB" baseline="0" dirty="0"/>
              <a:t>on the Parish Giving Scheme tab in the Responding to Requests section.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If the church is not able to access the PGS either because the diocese is not registered (most are) or the parish is not registered then please hide this and the following slide 12 and speak to the Standing Order slide which follows at slide 13</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12</a:t>
            </a:fld>
            <a:endParaRPr lang="en-US"/>
          </a:p>
        </p:txBody>
      </p:sp>
    </p:spTree>
    <p:extLst>
      <p:ext uri="{BB962C8B-B14F-4D97-AF65-F5344CB8AC3E}">
        <p14:creationId xmlns:p14="http://schemas.microsoft.com/office/powerpoint/2010/main" val="311299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t>As with the previous slide, hide this slide if the church does not use the PGS</a:t>
            </a:r>
          </a:p>
          <a:p>
            <a:endParaRPr lang="en-GB" dirty="0"/>
          </a:p>
          <a:p>
            <a:r>
              <a:rPr lang="en-GB" dirty="0"/>
              <a:t>The church may use a </a:t>
            </a:r>
            <a:r>
              <a:rPr lang="en-GB" u="sng" dirty="0"/>
              <a:t>generic</a:t>
            </a:r>
            <a:r>
              <a:rPr lang="en-GB" dirty="0"/>
              <a:t> Parish Giving Scheme (PGS) leaflet from the Giving in Grace website.  Or</a:t>
            </a:r>
            <a:r>
              <a:rPr lang="en-GB" baseline="0" dirty="0"/>
              <a:t> the church may have customised the PGS information leaflet so that it carries specific joining information for your church</a:t>
            </a:r>
            <a:endParaRPr lang="en-GB" dirty="0"/>
          </a:p>
          <a:p>
            <a:endParaRPr lang="en-GB" dirty="0"/>
          </a:p>
          <a:p>
            <a:pPr marL="171450" indent="-171450">
              <a:buFont typeface="Arial" panose="020B0604020202020204" pitchFamily="34" charset="0"/>
              <a:buChar char="•"/>
            </a:pPr>
            <a:r>
              <a:rPr lang="en-GB" b="1" dirty="0"/>
              <a:t>For online joining </a:t>
            </a:r>
            <a:br>
              <a:rPr lang="en-GB" b="1" dirty="0"/>
            </a:br>
            <a:endParaRPr lang="en-GB" b="1" dirty="0"/>
          </a:p>
          <a:p>
            <a:pPr marL="628650" lvl="1" indent="-171450">
              <a:buFont typeface="Arial" panose="020B0604020202020204" pitchFamily="34" charset="0"/>
              <a:buChar char="•"/>
            </a:pPr>
            <a:r>
              <a:rPr lang="en-GB" dirty="0"/>
              <a:t>the generic leaflet gives the PGS website address and a QR code</a:t>
            </a:r>
            <a:r>
              <a:rPr lang="en-GB" baseline="0" dirty="0"/>
              <a:t> to go to that page.  People simply put their geographical area on the search box and select their church on the map or from the list of churches in the area and follow the online instructions. </a:t>
            </a:r>
            <a:br>
              <a:rPr lang="en-GB" baseline="0" dirty="0"/>
            </a:br>
            <a:endParaRPr lang="en-GB" baseline="0" dirty="0"/>
          </a:p>
          <a:p>
            <a:pPr marL="628650" lvl="1" indent="-171450">
              <a:buFont typeface="Arial" panose="020B0604020202020204" pitchFamily="34" charset="0"/>
              <a:buChar char="•"/>
            </a:pPr>
            <a:r>
              <a:rPr lang="en-GB" baseline="0" dirty="0"/>
              <a:t>If the leaflet has been customised then the Parish Giving URL and the QR code will take them straight to the church page for signing up. Click on the PGS logo to go to the PGS home page to illustrate the process</a:t>
            </a:r>
            <a:br>
              <a:rPr lang="en-GB" baseline="0" dirty="0"/>
            </a:br>
            <a:endParaRPr lang="en-GB" baseline="0" dirty="0"/>
          </a:p>
          <a:p>
            <a:pPr marL="171450" indent="-171450">
              <a:buFont typeface="Arial" panose="020B0604020202020204" pitchFamily="34" charset="0"/>
              <a:buChar char="•"/>
            </a:pPr>
            <a:r>
              <a:rPr lang="en-GB" b="1" baseline="0" dirty="0"/>
              <a:t>For joining by phone: </a:t>
            </a:r>
            <a:r>
              <a:rPr lang="en-GB" b="0" baseline="0" dirty="0"/>
              <a:t>this is an easy, ten minute or less phone call to the accessible PGS office in Gloucester. To join by phone people will need the unique church code for their church – there are lots of St Mary’s and you want the gift going to the right church! If the PGS leaflet has been customised the leaflet will give the correct code. If it has not been customised visitors will need a note of the unique code when they make their call</a:t>
            </a:r>
            <a:r>
              <a:rPr lang="en-GB" b="1" baseline="0" dirty="0"/>
              <a:t/>
            </a:r>
            <a:br>
              <a:rPr lang="en-GB" b="1" baseline="0" dirty="0"/>
            </a:br>
            <a:endParaRPr lang="en-GB" b="1" baseline="0" dirty="0"/>
          </a:p>
          <a:p>
            <a:pPr marL="171450" indent="-171450">
              <a:buFont typeface="Arial" panose="020B0604020202020204" pitchFamily="34" charset="0"/>
              <a:buChar char="•"/>
            </a:pPr>
            <a:r>
              <a:rPr lang="en-GB" b="1" baseline="0" dirty="0"/>
              <a:t>For postal joining: </a:t>
            </a:r>
            <a:r>
              <a:rPr lang="en-GB" b="0" baseline="0" dirty="0"/>
              <a:t> your church will have an established way for people to obtain a paper PGS gift (application) form so you just need to find out your local practice. Visitors responding to request for information about  the PGS should take one or two paper copies of the Gift form along with the PGS leaflet  - just in case the person visited wants to make a paper application rather than online or by post. A completed paper form is returned directly to the PGS office in Gloucester.</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49F7C62-A519-5647-AF48-DC9F446B8F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b="1" dirty="0"/>
              <a:t>If the church has joined the Parish Giving Scheme</a:t>
            </a:r>
            <a:r>
              <a:rPr lang="en-GB" dirty="0"/>
              <a:t> then please hide</a:t>
            </a:r>
            <a:r>
              <a:rPr lang="en-GB" baseline="0" dirty="0"/>
              <a:t> </a:t>
            </a:r>
            <a:r>
              <a:rPr lang="en-GB" dirty="0"/>
              <a:t>this slide.</a:t>
            </a:r>
            <a:r>
              <a:rPr lang="en-GB" baseline="0" dirty="0"/>
              <a:t> </a:t>
            </a:r>
            <a:br>
              <a:rPr lang="en-GB" baseline="0" dirty="0"/>
            </a:br>
            <a:endParaRPr lang="en-GB"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b="1" dirty="0"/>
              <a:t>If your church does not or cannot use the PGS </a:t>
            </a:r>
            <a:r>
              <a:rPr lang="en-GB" dirty="0"/>
              <a:t>because the diocese is not registered or not a</a:t>
            </a:r>
            <a:r>
              <a:rPr lang="en-GB" baseline="0" dirty="0"/>
              <a:t> Church of England church </a:t>
            </a:r>
            <a:r>
              <a:rPr lang="en-GB" dirty="0"/>
              <a:t>then</a:t>
            </a:r>
            <a:r>
              <a:rPr lang="en-GB" baseline="0" dirty="0"/>
              <a:t> delete the two PGS slides and speak to the value of standing order giving on this slide and the next </a:t>
            </a:r>
            <a:br>
              <a:rPr lang="en-GB" baseline="0" dirty="0"/>
            </a:b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For more on Standing Order see the document </a:t>
            </a:r>
            <a:r>
              <a:rPr lang="en-GB" i="1" baseline="0" dirty="0"/>
              <a:t>Setting Aside </a:t>
            </a:r>
            <a:r>
              <a:rPr lang="en-GB" i="0" baseline="0" dirty="0"/>
              <a:t>on</a:t>
            </a:r>
            <a:r>
              <a:rPr lang="en-GB" baseline="0" dirty="0"/>
              <a:t> the Other Ways to give Tab in the Responding to Requests section</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14</a:t>
            </a:fld>
            <a:endParaRPr lang="en-US"/>
          </a:p>
        </p:txBody>
      </p:sp>
    </p:spTree>
    <p:extLst>
      <p:ext uri="{BB962C8B-B14F-4D97-AF65-F5344CB8AC3E}">
        <p14:creationId xmlns:p14="http://schemas.microsoft.com/office/powerpoint/2010/main" val="325904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dirty="0"/>
              <a:t>The</a:t>
            </a:r>
            <a:r>
              <a:rPr lang="en-GB" baseline="0" dirty="0"/>
              <a:t> Responding to Requests section has a generic Standing Order leaflet and the option to customise the leaflet to the local church. </a:t>
            </a:r>
          </a:p>
          <a:p>
            <a:endParaRPr lang="en-GB" baseline="0" dirty="0"/>
          </a:p>
          <a:p>
            <a:r>
              <a:rPr lang="en-GB" baseline="0" dirty="0"/>
              <a:t>Visitors will also need a customised standing order mandate with the bank details of the church pre-filled to leave with the people they are visiting</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15</a:t>
            </a:fld>
            <a:endParaRPr lang="en-US"/>
          </a:p>
        </p:txBody>
      </p:sp>
    </p:spTree>
    <p:extLst>
      <p:ext uri="{BB962C8B-B14F-4D97-AF65-F5344CB8AC3E}">
        <p14:creationId xmlns:p14="http://schemas.microsoft.com/office/powerpoint/2010/main" val="408905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Pass around the Gift Aid leaflet and a declaration form. </a:t>
            </a:r>
          </a:p>
          <a:p>
            <a:pPr eaLnBrk="1" hangingPunct="1"/>
            <a:endParaRPr lang="en-US" dirty="0"/>
          </a:p>
          <a:p>
            <a:pPr eaLnBrk="1" hangingPunct="1"/>
            <a:r>
              <a:rPr lang="en-US" dirty="0"/>
              <a:t>Gift aid is a remarkably generous government</a:t>
            </a:r>
            <a:r>
              <a:rPr lang="en-US" baseline="0" dirty="0"/>
              <a:t> provision which </a:t>
            </a:r>
            <a:r>
              <a:rPr lang="en-US" baseline="0" dirty="0" err="1"/>
              <a:t>recognises</a:t>
            </a:r>
            <a:r>
              <a:rPr lang="en-US" baseline="0" dirty="0"/>
              <a:t> the important work that churches and charities contribute to society.  You may wish to add to the slide deck how much the church received in Gift Aid the previous year to illustrate how important it is.</a:t>
            </a:r>
          </a:p>
          <a:p>
            <a:pPr eaLnBrk="1" hangingPunct="1"/>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Offer a simple example of Gift</a:t>
            </a:r>
            <a:r>
              <a:rPr lang="en-US" baseline="0" dirty="0"/>
              <a:t> Aid in action: let’s say someone gives £10 per week and Gift Aids their giving. That is £520 per year. For each £10 given Gift Aid will add £2.50  to the gift.  So the person who gives £10 per week will give their £520 and the government will add an additional £130 (£2.50 times 52 weeks) a total gift to the church of £650.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church can receive the Gift Aid so long as the person giving under Gift Aid has paid at least that amount in tax (£130) in the course of the tax year.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eaLnBrk="1" hangingPunct="1"/>
            <a:r>
              <a:rPr lang="en-US" dirty="0"/>
              <a:t>Anyone who pays tax can Gift Aid their giving – provided that the total</a:t>
            </a:r>
            <a:r>
              <a:rPr lang="en-US" baseline="0" dirty="0"/>
              <a:t> tax they pay in a year is equal to or greater than the tax that is reclaimed under Gift Aid to all the charities and CASCs (that is, Community and Amateur Sports Clubs) they give to.</a:t>
            </a:r>
            <a:endParaRPr lang="en-US" dirty="0"/>
          </a:p>
          <a:p>
            <a:pPr eaLnBrk="1" hangingPunct="1"/>
            <a:endParaRPr lang="en-US" dirty="0"/>
          </a:p>
          <a:p>
            <a:pPr eaLnBrk="1" hangingPunct="1"/>
            <a:r>
              <a:rPr lang="en-US" baseline="0" dirty="0"/>
              <a:t>The issues of higher rate tax payers and tax credits are briefly covered on the leaflet. It is technical and visitors should not try to answer any questions. Say that the Gift Aid Secretary will be in touch about higher rate and tax credit questions. The diocese will be able to assist with guidance</a:t>
            </a:r>
          </a:p>
          <a:p>
            <a:pPr eaLnBrk="1" hangingPunct="1"/>
            <a:endParaRPr lang="en-US" dirty="0"/>
          </a:p>
          <a:p>
            <a:pPr eaLnBrk="1" hangingPunct="1"/>
            <a:endParaRPr lang="en-GB" dirty="0"/>
          </a:p>
          <a:p>
            <a:endParaRPr lang="en-US"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16</a:t>
            </a:fld>
            <a:endParaRPr lang="en-US"/>
          </a:p>
        </p:txBody>
      </p:sp>
    </p:spTree>
    <p:extLst>
      <p:ext uri="{BB962C8B-B14F-4D97-AF65-F5344CB8AC3E}">
        <p14:creationId xmlns:p14="http://schemas.microsoft.com/office/powerpoint/2010/main" val="4171906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a:t>
            </a:r>
            <a:r>
              <a:rPr lang="en-GB" baseline="0" dirty="0"/>
              <a:t> Responding to Requests section has a generic Gift Aid leaflet which is available in two versions and you must give visitors the correct version of the Gift Aid leaflet. </a:t>
            </a:r>
          </a:p>
          <a:p>
            <a:endParaRPr lang="en-GB" baseline="0" dirty="0"/>
          </a:p>
          <a:p>
            <a:pPr marL="171450" indent="-171450">
              <a:buFont typeface="Arial" panose="020B0604020202020204" pitchFamily="34" charset="0"/>
              <a:buChar char="•"/>
            </a:pPr>
            <a:r>
              <a:rPr lang="en-GB" baseline="0" dirty="0"/>
              <a:t>One version is for churches that are able to use the Parish Giving Scheme which will make Gift Aid claims for PGS givers as part of the PGS service. </a:t>
            </a:r>
          </a:p>
          <a:p>
            <a:endParaRPr lang="en-GB" baseline="0" dirty="0"/>
          </a:p>
          <a:p>
            <a:pPr marL="171450" indent="-171450">
              <a:buFont typeface="Arial" panose="020B0604020202020204" pitchFamily="34" charset="0"/>
              <a:buChar char="•"/>
            </a:pPr>
            <a:r>
              <a:rPr lang="en-GB" baseline="0" dirty="0"/>
              <a:t>The other version of the Gift Aid leaflet is for churches with no access to the Parish Giving Scheme and must claim Gift Aid locally. </a:t>
            </a:r>
          </a:p>
          <a:p>
            <a:endParaRPr lang="en-GB" baseline="0" dirty="0"/>
          </a:p>
          <a:p>
            <a:r>
              <a:rPr lang="en-GB" baseline="0" dirty="0"/>
              <a:t>Both of these leaflets include a Gift Aid Declaration which people will need to sign in order to Gift Aid their giving</a:t>
            </a:r>
          </a:p>
          <a:p>
            <a:endParaRPr lang="en-GB" baseline="0" dirty="0"/>
          </a:p>
          <a:p>
            <a:r>
              <a:rPr lang="en-GB" b="1" baseline="0" dirty="0"/>
              <a:t>Where churches are registered with the Parish Giving Scheme and a request for Gift Aid information has been made</a:t>
            </a:r>
            <a:r>
              <a:rPr lang="en-GB" b="0" baseline="0" dirty="0"/>
              <a:t>:</a:t>
            </a:r>
          </a:p>
          <a:p>
            <a:pPr marL="171450" indent="-171450">
              <a:buFont typeface="Arial" panose="020B0604020202020204" pitchFamily="34" charset="0"/>
              <a:buChar char="•"/>
            </a:pPr>
            <a:r>
              <a:rPr lang="en-GB" baseline="0" dirty="0"/>
              <a:t>Visitors should take the correct Gift Aid information form from the two options on the Gift Aid tab in the Responding to Requests section</a:t>
            </a:r>
          </a:p>
          <a:p>
            <a:pPr marL="171450" indent="-171450">
              <a:buFont typeface="Arial" panose="020B0604020202020204" pitchFamily="34" charset="0"/>
              <a:buChar char="•"/>
            </a:pPr>
            <a:r>
              <a:rPr lang="en-GB" baseline="0" dirty="0"/>
              <a:t>Visitors should also take the PGS information form, whether generic or customised.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 reason for taking both is that the Parish Giving Scheme is the most efficient way for people to Gift Aid their giving to the Church. The PGS claims Gift Aid on all PGS giving and does this monthly whilst saving Gift Aid administration for the local church Gift Aid officer. </a:t>
            </a:r>
          </a:p>
        </p:txBody>
      </p:sp>
      <p:sp>
        <p:nvSpPr>
          <p:cNvPr id="4" name="Slide Number Placeholder 3"/>
          <p:cNvSpPr>
            <a:spLocks noGrp="1"/>
          </p:cNvSpPr>
          <p:nvPr>
            <p:ph type="sldNum" sz="quarter" idx="10"/>
          </p:nvPr>
        </p:nvSpPr>
        <p:spPr/>
        <p:txBody>
          <a:bodyPr/>
          <a:lstStyle/>
          <a:p>
            <a:fld id="{B49F7C62-A519-5647-AF48-DC9F446B8FB5}" type="slidenum">
              <a:rPr lang="en-US" smtClean="0"/>
              <a:pPr/>
              <a:t>17</a:t>
            </a:fld>
            <a:endParaRPr lang="en-US"/>
          </a:p>
        </p:txBody>
      </p:sp>
    </p:spTree>
    <p:extLst>
      <p:ext uri="{BB962C8B-B14F-4D97-AF65-F5344CB8AC3E}">
        <p14:creationId xmlns:p14="http://schemas.microsoft.com/office/powerpoint/2010/main" val="2586620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Requests for additional information</a:t>
            </a:r>
            <a:r>
              <a:rPr lang="en-GB" baseline="0" dirty="0"/>
              <a:t> on leaving a legacy gift in a will require pastoral sensitivity. </a:t>
            </a:r>
          </a:p>
          <a:p>
            <a:endParaRPr lang="en-GB" baseline="0" dirty="0"/>
          </a:p>
          <a:p>
            <a:r>
              <a:rPr lang="en-GB" baseline="0" dirty="0"/>
              <a:t>Some churches will have a dedicated Parish Legacy Officer (PLO) and it may well be that all legacy enquiries are addressed by the PLO. </a:t>
            </a:r>
          </a:p>
          <a:p>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If there is no legacy officer it is still important to make the visit and occasionally requests for additional information may cover more than just information about legacies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There is no problem with Visitors passing legacy information to those who have requested it and also the contact details of the PLO is there is 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baseline="0" dirty="0"/>
              <a:t>The key thing is that the Visitor is not drawn into discussion about legacies</a:t>
            </a:r>
            <a:r>
              <a:rPr lang="en-GB"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visitor simply makes any information available and/or links the enquirer to the parish Legacy Officer or otherwise to the Vicar or perhaps the Church Warden.</a:t>
            </a:r>
          </a:p>
          <a:p>
            <a:endParaRPr lang="en-GB" baseline="0" dirty="0"/>
          </a:p>
          <a:p>
            <a:r>
              <a:rPr lang="en-GB" baseline="0" dirty="0"/>
              <a:t>For more on legacies see the document </a:t>
            </a:r>
            <a:r>
              <a:rPr lang="en-GB" i="1" baseline="0" dirty="0"/>
              <a:t>Settling our Estate</a:t>
            </a:r>
            <a:r>
              <a:rPr lang="en-GB" i="0" baseline="0" dirty="0"/>
              <a:t> on the Legacies tab in the Responding to Requests section</a:t>
            </a:r>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Your church may already have to hand</a:t>
            </a:r>
            <a:r>
              <a:rPr lang="en-GB" baseline="0" dirty="0"/>
              <a:t> information on leaving a legacy to the church and that information should be made available to the person who makes the legacy information request. </a:t>
            </a:r>
          </a:p>
          <a:p>
            <a:endParaRPr lang="en-GB" baseline="0" dirty="0"/>
          </a:p>
          <a:p>
            <a:r>
              <a:rPr lang="en-GB" baseline="0" dirty="0"/>
              <a:t>If there is no literature available or if it is not entirely suitable then guidance is offered on the Legacies tab of Responding to Requests under Preparing to Follow up.  </a:t>
            </a:r>
          </a:p>
          <a:p>
            <a:endParaRPr lang="en-GB" baseline="0" dirty="0"/>
          </a:p>
          <a:p>
            <a:r>
              <a:rPr lang="en-GB" dirty="0"/>
              <a:t>Excellent legacy</a:t>
            </a:r>
            <a:r>
              <a:rPr lang="en-GB" baseline="0" dirty="0"/>
              <a:t> literature, generic and customisable, is available from the Church of England Church Print Hub (www.churchprinthub.org; use the drop down category search for Generous Giving-Legacy Giving)</a:t>
            </a:r>
          </a:p>
          <a:p>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19</a:t>
            </a:fld>
            <a:endParaRPr lang="en-US"/>
          </a:p>
        </p:txBody>
      </p:sp>
    </p:spTree>
    <p:extLst>
      <p:ext uri="{BB962C8B-B14F-4D97-AF65-F5344CB8AC3E}">
        <p14:creationId xmlns:p14="http://schemas.microsoft.com/office/powerpoint/2010/main" val="181691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This</a:t>
            </a:r>
            <a:r>
              <a:rPr lang="en-GB" baseline="0" dirty="0"/>
              <a:t> summary slide should be covered very briefly. It sums up what we are asking visitors to do. The rest of the presentation puts flesh on the bones. </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Please exercise</a:t>
            </a:r>
            <a:r>
              <a:rPr lang="en-GB" baseline="0" dirty="0"/>
              <a:t> caution in using this slide. Only use it if the church has edited the response form to include a request for more information on weekly envelopes. If the response form does not mention envelopes please skip this slide.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Visitors will almost certainly be familiar with the weekly</a:t>
            </a:r>
            <a:r>
              <a:rPr lang="en-GB" baseline="0" dirty="0"/>
              <a:t> giving envelopes.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They are still widely used but they are a vulnerable way to give regularly with fluctuating church attendance and an increasingly cashless society plus the time intensive admin involved in counting and banking.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For more see the paper </a:t>
            </a:r>
            <a:r>
              <a:rPr lang="en-GB" i="1" baseline="0" dirty="0"/>
              <a:t>On the First Day </a:t>
            </a:r>
            <a:r>
              <a:rPr lang="en-GB" i="0" baseline="0" dirty="0"/>
              <a:t>which is on the weekly envelopes tab in the Responding to Requests section of the website.</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20</a:t>
            </a:fld>
            <a:endParaRPr lang="en-US"/>
          </a:p>
        </p:txBody>
      </p:sp>
    </p:spTree>
    <p:extLst>
      <p:ext uri="{BB962C8B-B14F-4D97-AF65-F5344CB8AC3E}">
        <p14:creationId xmlns:p14="http://schemas.microsoft.com/office/powerpoint/2010/main" val="345764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Start</a:t>
            </a:r>
            <a:r>
              <a:rPr lang="en-GB" baseline="0" dirty="0"/>
              <a:t> by making it clear to folks why they are being asked to make personal visits to the homes of members of the church who have already asked for additional information. This is not cold calling in any way. They will not be asking people about their giving, will not be requesting people to give. They will simply and personally be bringing information as requested by the person whom they visit.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When people ask for information in their response forms we don’t take the easy option of email or catching people as they leave church.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reason is that our focus is not on securing the gift but on saying thank you to and responding to the requests of the giver.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We want to affirm generous discipleship. </a:t>
            </a:r>
            <a:r>
              <a:rPr lang="en-GB" sz="1200" kern="1200" dirty="0">
                <a:solidFill>
                  <a:schemeClr val="tx1"/>
                </a:solidFill>
                <a:latin typeface="+mn-lt"/>
                <a:ea typeface="+mn-ea"/>
                <a:cs typeface="+mn-cs"/>
              </a:rPr>
              <a:t>We want those visited to know that their response is appreciated,.</a:t>
            </a:r>
            <a:r>
              <a:rPr lang="en-GB" sz="1200" kern="1200" baseline="0" dirty="0">
                <a:solidFill>
                  <a:schemeClr val="tx1"/>
                </a:solidFill>
                <a:latin typeface="+mn-lt"/>
                <a:ea typeface="+mn-ea"/>
                <a:cs typeface="+mn-cs"/>
              </a:rPr>
              <a:t> </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One aspect of this is to encourage encourage folks that their personal response is one of many, that others have also responded positively, that the mission of the church is being adequately, even abundantly resources</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mn-lt"/>
                <a:ea typeface="+mn-ea"/>
                <a:cs typeface="+mn-cs"/>
              </a:rPr>
              <a:t>Simply cover the bullets on the slide – the content is straightforward.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Those being visited have requested a visit and are expecting a call.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thank you letter sent from the church leader</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has told them that so the visit will come as no surprise.</a:t>
            </a:r>
          </a:p>
        </p:txBody>
      </p:sp>
      <p:sp>
        <p:nvSpPr>
          <p:cNvPr id="4" name="Slide Number Placeholder 3"/>
          <p:cNvSpPr>
            <a:spLocks noGrp="1"/>
          </p:cNvSpPr>
          <p:nvPr>
            <p:ph type="sldNum" sz="quarter" idx="10"/>
          </p:nvPr>
        </p:nvSpPr>
        <p:spPr/>
        <p:txBody>
          <a:bodyPr/>
          <a:lstStyle/>
          <a:p>
            <a:fld id="{B49F7C62-A519-5647-AF48-DC9F446B8F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Start by reading through the well known story of Zacchaeus. When Jesus invites himself to tea Zacchaeus’ life is changed and in two ways, both turning on the stewardship of money.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first change is to manage his financial affairs with integrity, practicing justice, restoring those he has defrauded.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second is the practice of overflowing generosity. </a:t>
            </a:r>
            <a:endParaRPr lang="en-US" dirty="0"/>
          </a:p>
          <a:p>
            <a:endParaRPr lang="en-US" baseline="0" dirty="0"/>
          </a:p>
          <a:p>
            <a:r>
              <a:rPr lang="en-US" baseline="0" dirty="0"/>
              <a:t>So Giving in Grace is not a fundraising </a:t>
            </a:r>
            <a:r>
              <a:rPr lang="en-US" baseline="0" dirty="0" err="1"/>
              <a:t>programme</a:t>
            </a:r>
            <a:r>
              <a:rPr lang="en-US" baseline="0" dirty="0"/>
              <a:t>, although it will raise money.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 want to resource the mission and ministry of our church but we are addressing the household of faith first and foremost. God is the owner and the giver of all that we have and therefore we are caretakers and stewards  - not the owners  - of all that God entrusts to our care. </a:t>
            </a:r>
          </a:p>
          <a:p>
            <a:endParaRPr lang="en-US" baseline="0" dirty="0"/>
          </a:p>
          <a:p>
            <a:r>
              <a:rPr lang="en-US" baseline="0" dirty="0"/>
              <a:t>Of course, there may be an approach to the friends of our church, the people who love us in our community but don’t attend worship regularly, if at all. </a:t>
            </a:r>
          </a:p>
          <a:p>
            <a:endParaRPr lang="en-US" baseline="0" dirty="0"/>
          </a:p>
          <a:p>
            <a:r>
              <a:rPr lang="en-US" baseline="0" dirty="0"/>
              <a:t>But the primary means of resourcing ministry and mission is the generous discipleship of the people of God in the worshipping congregation.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accompany this slide it will be helpful to make available samples of </a:t>
            </a:r>
            <a:r>
              <a:rPr lang="en-GB" baseline="0" dirty="0"/>
              <a:t>the literature that is being sent to all church members and which is summarised 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section Preparing the Literature contains templates of a church brochure, clergy letters and response forms to use as illustrations of the literature.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This literature will go out to church</a:t>
            </a:r>
            <a:r>
              <a:rPr lang="en-GB" baseline="0" dirty="0"/>
              <a:t> members at some point decided by the planning group when the preaching series as part of giving in grace is ready to go or has started. Literature may be printed in hard copy or circulated by email or a hybrid arrangement may be most suitable.</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a:t>Show visitors a sample response form for either the leader response or the planned giver response. (The plate response lacks a specific I financial commitment) </a:t>
            </a:r>
          </a:p>
          <a:p>
            <a:endParaRPr lang="en-GB" baseline="0" dirty="0"/>
          </a:p>
          <a:p>
            <a:r>
              <a:rPr lang="en-GB" baseline="0" dirty="0"/>
              <a:t>On the front is a financial response commitment. </a:t>
            </a:r>
          </a:p>
          <a:p>
            <a:endParaRPr lang="en-GB" baseline="0" dirty="0"/>
          </a:p>
          <a:p>
            <a:r>
              <a:rPr lang="en-GB" baseline="0" dirty="0"/>
              <a:t>On the back are tick boxes for requesting additional information as on the slide – Parish Giving Scheme (or standing orders), Gift Aid, leaving a legacy to the church. </a:t>
            </a:r>
          </a:p>
          <a:p>
            <a:endParaRPr lang="en-GB" baseline="0" dirty="0"/>
          </a:p>
          <a:p>
            <a:r>
              <a:rPr lang="en-GB" baseline="0" dirty="0"/>
              <a:t>For each of these information requests a ready to print or a customised leaflet is available at the Responding to Requests section of the Giving in Grace website. </a:t>
            </a:r>
          </a:p>
          <a:p>
            <a:endParaRPr lang="en-GB" baseline="0" dirty="0"/>
          </a:p>
          <a:p>
            <a:r>
              <a:rPr lang="en-GB" baseline="0" dirty="0"/>
              <a:t>Print or show a copy of each of the leaflets: 1. Parish Giving Scheme (and Standing Orders when the PGS is not available to the church); 2.  Gift Aid guidance leaflet and 3. any literature the church has available about leaving a legacy to the church. </a:t>
            </a:r>
          </a:p>
          <a:p>
            <a:endParaRPr lang="en-GB" baseline="0" dirty="0"/>
          </a:p>
          <a:p>
            <a:r>
              <a:rPr lang="en-GB" baseline="0" dirty="0"/>
              <a:t>(The response form may carry an option of asking for guidance on other ways of giving regularly. For example some people use Payroll Giving or a charitable giving account from www.stewardship.org.uk. </a:t>
            </a:r>
          </a:p>
          <a:p>
            <a:endParaRPr lang="en-GB" baseline="0" dirty="0"/>
          </a:p>
          <a:p>
            <a:r>
              <a:rPr lang="en-GB" baseline="0" dirty="0"/>
              <a:t>Follow up visitors are not expected or asked to respond to this other ways of giving request. That will be taken up by someone else in the church because the options can be more complex to explain.)</a:t>
            </a:r>
          </a:p>
          <a:p>
            <a:endParaRPr lang="en-GB" baseline="0" dirty="0"/>
          </a:p>
          <a:p>
            <a:r>
              <a:rPr lang="en-GB" baseline="0" dirty="0"/>
              <a:t>The task of follow up visitors is to personally follow up any of these requests by visiting people’s homes. To that we now turn.</a:t>
            </a:r>
          </a:p>
          <a:p>
            <a:endParaRPr lang="en-GB"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7</a:t>
            </a:fld>
            <a:endParaRPr lang="en-US"/>
          </a:p>
        </p:txBody>
      </p:sp>
    </p:spTree>
    <p:extLst>
      <p:ext uri="{BB962C8B-B14F-4D97-AF65-F5344CB8AC3E}">
        <p14:creationId xmlns:p14="http://schemas.microsoft.com/office/powerpoint/2010/main" val="310597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content of this slide is straightforward</a:t>
            </a:r>
            <a:r>
              <a:rPr lang="en-GB" baseline="0" dirty="0"/>
              <a:t> so cover the bullets.</a:t>
            </a:r>
          </a:p>
          <a:p>
            <a:endParaRPr lang="en-GB" baseline="0" dirty="0"/>
          </a:p>
          <a:p>
            <a:r>
              <a:rPr lang="en-GB" baseline="0" dirty="0"/>
              <a:t>It will be helpful as visitors are preparing to make their visits to have a rough idea of the how the giving responses received so far are meeting the increased giving requested of the congregation. </a:t>
            </a:r>
          </a:p>
          <a:p>
            <a:endParaRPr lang="en-GB" baseline="0" dirty="0"/>
          </a:p>
          <a:p>
            <a:r>
              <a:rPr lang="en-GB" baseline="0" dirty="0"/>
              <a:t>For example, if the weekly giving needs to increase by £150  it will help to be able to say to those being visited that the challenge was £150 a week and it looks like it will be met (or that, say, £80 has already been promised) and possibly exceeded. People being visited need to know that others have responded and that the challenge is being met and to be thanked for their part in meeting that target.</a:t>
            </a:r>
          </a:p>
          <a:p>
            <a:endParaRPr lang="en-GB" baseline="0" dirty="0"/>
          </a:p>
          <a:p>
            <a:r>
              <a:rPr lang="en-GB" baseline="0" dirty="0"/>
              <a:t>Visitors will need to have either made their own response when they visit or be sure that they will be making a personal response. The principle is that we cannot ask others to do what we are not willing to do ourselves. </a:t>
            </a:r>
          </a:p>
          <a:p>
            <a:endParaRPr lang="en-GB" baseline="0" dirty="0"/>
          </a:p>
          <a:p>
            <a:r>
              <a:rPr lang="en-GB" baseline="0" dirty="0"/>
              <a:t>However, be clear that </a:t>
            </a:r>
            <a:r>
              <a:rPr lang="en-GB" b="1" baseline="0" dirty="0"/>
              <a:t>the response of every person is confidential. </a:t>
            </a:r>
            <a:r>
              <a:rPr lang="en-GB" b="0" baseline="0" dirty="0"/>
              <a:t>Visitors will not know how much the person visited has promised to increase their giving. They will not ask for this information and it is not expected that the person visited will share the information or that the Visitor will share the details of their own response. </a:t>
            </a:r>
            <a:endParaRPr lang="en-GB" b="1"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8</a:t>
            </a:fld>
            <a:endParaRPr lang="en-US"/>
          </a:p>
        </p:txBody>
      </p:sp>
    </p:spTree>
    <p:extLst>
      <p:ext uri="{BB962C8B-B14F-4D97-AF65-F5344CB8AC3E}">
        <p14:creationId xmlns:p14="http://schemas.microsoft.com/office/powerpoint/2010/main" val="16465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content of this slide is straightforward</a:t>
            </a:r>
            <a:r>
              <a:rPr lang="en-GB" baseline="0" dirty="0"/>
              <a:t> so cover the bullets.</a:t>
            </a:r>
          </a:p>
          <a:p>
            <a:endParaRPr lang="en-GB" baseline="0" dirty="0"/>
          </a:p>
          <a:p>
            <a:r>
              <a:rPr lang="en-GB" baseline="0" dirty="0"/>
              <a:t>It will be helpful as visitors are preparing to make their visits to have a rough idea of the how the giving responses received so far are meeting the increased giving requested of the congregation. </a:t>
            </a:r>
          </a:p>
          <a:p>
            <a:endParaRPr lang="en-GB" baseline="0" dirty="0"/>
          </a:p>
          <a:p>
            <a:r>
              <a:rPr lang="en-GB" baseline="0" dirty="0"/>
              <a:t>For example, if the weekly giving needs to increase by £150  it will help to be able to say to those being visited that the challenge was £150 a week and it looks like it will be met (or that, say, £80 has already been promised) and possibly exceeded. People being visited need to know that others have responded and that the challenge is being met and to be thanked for their part in meeting that target.</a:t>
            </a:r>
          </a:p>
          <a:p>
            <a:endParaRPr lang="en-GB" baseline="0" dirty="0"/>
          </a:p>
          <a:p>
            <a:r>
              <a:rPr lang="en-GB" baseline="0" dirty="0"/>
              <a:t>Visitors will need to have either made their own response when they visit or be sure that they will be making a personal response. The principle is that we cannot ask others to do what we are not willing to do ourselves. </a:t>
            </a:r>
          </a:p>
          <a:p>
            <a:endParaRPr lang="en-GB" baseline="0" dirty="0"/>
          </a:p>
          <a:p>
            <a:r>
              <a:rPr lang="en-GB" baseline="0" dirty="0"/>
              <a:t>However, be clear that </a:t>
            </a:r>
            <a:r>
              <a:rPr lang="en-GB" b="1" baseline="0" dirty="0"/>
              <a:t>the response of every person is confidential. </a:t>
            </a:r>
            <a:r>
              <a:rPr lang="en-GB" b="0" baseline="0" dirty="0"/>
              <a:t>Visitors will not know how much the person visited has promised to increase their giving. They will not ask for this information and it is not expected that the person visited will share the information or that the Visitor will share the details of their own response. </a:t>
            </a:r>
            <a:endParaRPr lang="en-GB" b="1"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9</a:t>
            </a:fld>
            <a:endParaRPr lang="en-US"/>
          </a:p>
        </p:txBody>
      </p:sp>
    </p:spTree>
    <p:extLst>
      <p:ext uri="{BB962C8B-B14F-4D97-AF65-F5344CB8AC3E}">
        <p14:creationId xmlns:p14="http://schemas.microsoft.com/office/powerpoint/2010/main" val="251908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ove tint.tif"/>
          <p:cNvPicPr>
            <a:picLocks noChangeAspect="1"/>
          </p:cNvPicPr>
          <p:nvPr userDrawn="1"/>
        </p:nvPicPr>
        <p:blipFill>
          <a:blip r:embed="rId2" cstate="screen"/>
          <a:stretch>
            <a:fillRect/>
          </a:stretch>
        </p:blipFill>
        <p:spPr>
          <a:xfrm>
            <a:off x="0" y="3219300"/>
            <a:ext cx="3327400" cy="3314700"/>
          </a:xfrm>
          <a:prstGeom prst="rect">
            <a:avLst/>
          </a:prstGeom>
        </p:spPr>
      </p:pic>
      <p:sp>
        <p:nvSpPr>
          <p:cNvPr id="7" name="Rectangle 6"/>
          <p:cNvSpPr/>
          <p:nvPr userDrawn="1"/>
        </p:nvSpPr>
        <p:spPr>
          <a:xfrm>
            <a:off x="6769546" y="5919027"/>
            <a:ext cx="2374453" cy="9389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sz="2800">
                <a:solidFill>
                  <a:srgbClr val="7F3F98"/>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5695"/>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82318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468000" y="1872000"/>
            <a:ext cx="8229600" cy="4320000"/>
          </a:xfrm>
        </p:spPr>
        <p:txBody>
          <a:bodyPr/>
          <a:lstStyle>
            <a:lvl1pPr>
              <a:defRPr sz="2200">
                <a:latin typeface="Verdana"/>
                <a:cs typeface="Verdana"/>
              </a:defRPr>
            </a:lvl1pPr>
            <a:lvl2pPr>
              <a:defRPr sz="1800">
                <a:latin typeface="Verdana"/>
                <a:cs typeface="Verdana"/>
              </a:defRPr>
            </a:lvl2pPr>
            <a:lvl3pPr>
              <a:defRPr sz="1800">
                <a:latin typeface="Verdana"/>
                <a:cs typeface="Verdana"/>
              </a:defRPr>
            </a:lvl3pPr>
            <a:lvl4pPr>
              <a:defRPr sz="1800">
                <a:latin typeface="Verdana"/>
                <a:cs typeface="Verdana"/>
              </a:defRPr>
            </a:lvl4pPr>
            <a:lvl5pPr>
              <a:defRPr sz="1800">
                <a:latin typeface="Verdana"/>
                <a:cs typeface="Verdan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5453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ove tint.tif"/>
          <p:cNvPicPr>
            <a:picLocks noChangeAspect="1"/>
          </p:cNvPicPr>
          <p:nvPr userDrawn="1"/>
        </p:nvPicPr>
        <p:blipFill>
          <a:blip r:embed="rId2" cstate="screen"/>
          <a:stretch>
            <a:fillRect/>
          </a:stretch>
        </p:blipFill>
        <p:spPr>
          <a:xfrm>
            <a:off x="0" y="3219300"/>
            <a:ext cx="3327400" cy="33147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2400" b="0" cap="none"/>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005695"/>
                </a:solidFill>
                <a:latin typeface="Open Sans" pitchFamily="34" charset="0"/>
                <a:ea typeface="Open Sans" pitchFamily="34" charset="0"/>
                <a:cs typeface="Open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09762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68000" y="2159999"/>
            <a:ext cx="4038600" cy="4205289"/>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0000"/>
            <a:ext cx="4038600" cy="4204800"/>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516" y="6154739"/>
            <a:ext cx="2895600" cy="703261"/>
          </a:xfrm>
          <a:prstGeom prst="rect">
            <a:avLst/>
          </a:prstGeom>
        </p:spPr>
        <p:txBody>
          <a:bodyPr/>
          <a:lstStyle/>
          <a:p>
            <a:endParaRPr lang="en-US" dirty="0"/>
          </a:p>
        </p:txBody>
      </p:sp>
    </p:spTree>
    <p:extLst>
      <p:ext uri="{BB962C8B-B14F-4D97-AF65-F5344CB8AC3E}">
        <p14:creationId xmlns:p14="http://schemas.microsoft.com/office/powerpoint/2010/main" val="224656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0000"/>
            <a:ext cx="3008313" cy="1162050"/>
          </a:xfrm>
        </p:spPr>
        <p:txBody>
          <a:bodyPr anchor="b"/>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3575050" y="1980000"/>
            <a:ext cx="5111750" cy="4094773"/>
          </a:xfrm>
          <a:noFill/>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3153142"/>
            <a:ext cx="3008313" cy="264397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318548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93084"/>
            <a:ext cx="5486400" cy="566738"/>
          </a:xfrm>
        </p:spPr>
        <p:txBody>
          <a:bodyPr anchor="b"/>
          <a:lstStyle>
            <a:lvl1pPr algn="l">
              <a:defRPr sz="2000" b="0"/>
            </a:lvl1pPr>
          </a:lstStyle>
          <a:p>
            <a:r>
              <a:rPr lang="en-GB" dirty="0"/>
              <a:t>Click to edit Master title style</a:t>
            </a:r>
            <a:endParaRPr lang="en-US" dirty="0"/>
          </a:p>
        </p:txBody>
      </p:sp>
      <p:sp>
        <p:nvSpPr>
          <p:cNvPr id="3" name="Picture Placeholder 2"/>
          <p:cNvSpPr>
            <a:spLocks noGrp="1"/>
          </p:cNvSpPr>
          <p:nvPr>
            <p:ph type="pic" idx="1"/>
          </p:nvPr>
        </p:nvSpPr>
        <p:spPr>
          <a:xfrm>
            <a:off x="1792288" y="1980000"/>
            <a:ext cx="5486400" cy="34266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6059822"/>
            <a:ext cx="5486400" cy="804862"/>
          </a:xfrm>
        </p:spPr>
        <p:txBody>
          <a:bodyPr>
            <a:normAutofit/>
          </a:bodyPr>
          <a:lstStyle>
            <a:lvl1pPr marL="0" indent="0">
              <a:buNone/>
              <a:defRPr sz="1800">
                <a:latin typeface="Open Sans" pitchFamily="34" charset="0"/>
                <a:ea typeface="Open Sans" pitchFamily="34" charset="0"/>
                <a:cs typeface="Open San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204863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1366297"/>
            <a:ext cx="9144000" cy="326165"/>
          </a:xfrm>
          <a:prstGeom prst="rect">
            <a:avLst/>
          </a:prstGeom>
          <a:solidFill>
            <a:srgbClr val="93A6CD">
              <a:alpha val="3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895084" y="404128"/>
            <a:ext cx="5791716" cy="713584"/>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68000" y="1872000"/>
            <a:ext cx="8229600" cy="4320000"/>
          </a:xfrm>
          <a:prstGeom prst="rect">
            <a:avLst/>
          </a:prstGeom>
          <a:noFill/>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p:cNvPicPr>
            <a:picLocks noChangeAspect="1"/>
          </p:cNvPicPr>
          <p:nvPr userDrawn="1"/>
        </p:nvPicPr>
        <p:blipFill>
          <a:blip r:embed="rId8" cstate="screen"/>
          <a:stretch>
            <a:fillRect/>
          </a:stretch>
        </p:blipFill>
        <p:spPr>
          <a:xfrm>
            <a:off x="468000" y="404128"/>
            <a:ext cx="1989803" cy="713584"/>
          </a:xfrm>
          <a:prstGeom prst="rect">
            <a:avLst/>
          </a:prstGeom>
        </p:spPr>
      </p:pic>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Rectangle 17"/>
          <p:cNvSpPr/>
          <p:nvPr userDrawn="1"/>
        </p:nvSpPr>
        <p:spPr>
          <a:xfrm>
            <a:off x="7688065" y="1328464"/>
            <a:ext cx="1053925" cy="398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footer"/>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7736493" y="1366297"/>
            <a:ext cx="959185" cy="326165"/>
          </a:xfrm>
          <a:prstGeom prst="rect">
            <a:avLst/>
          </a:prstGeom>
          <a:noFill/>
          <a:ln>
            <a:noFill/>
          </a:ln>
        </p:spPr>
      </p:pic>
      <p:sp>
        <p:nvSpPr>
          <p:cNvPr id="19" name="Slide Number Placeholder 5"/>
          <p:cNvSpPr txBox="1">
            <a:spLocks/>
          </p:cNvSpPr>
          <p:nvPr userDrawn="1"/>
        </p:nvSpPr>
        <p:spPr>
          <a:xfrm>
            <a:off x="8697600" y="1366295"/>
            <a:ext cx="446400" cy="316773"/>
          </a:xfrm>
          <a:prstGeom prst="rect">
            <a:avLst/>
          </a:prstGeom>
        </p:spPr>
        <p:txBody>
          <a:bodyPr vert="horz" lIns="91440" tIns="45720" rIns="91440" bIns="45720" rtlCol="0" anchor="ctr"/>
          <a:lstStyle>
            <a:lvl1pPr algn="l">
              <a:defRPr sz="1000">
                <a:solidFill>
                  <a:srgbClr val="005695"/>
                </a:solidFill>
                <a:latin typeface="Verdana"/>
                <a:cs typeface="Verdan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4A1F9CB-EA69-B240-9635-821F1D1B7025}" type="slidenum">
              <a:rPr kumimoji="0" lang="en-US" sz="1000" b="0" i="0" u="none" strike="noStrike" kern="1200" cap="none" spc="0" normalizeH="0" baseline="0" noProof="0" smtClean="0">
                <a:ln>
                  <a:noFill/>
                </a:ln>
                <a:solidFill>
                  <a:srgbClr val="005695"/>
                </a:solidFill>
                <a:effectLst/>
                <a:uLnTx/>
                <a:uFillTx/>
                <a:latin typeface="Verdana"/>
                <a:ea typeface="+mn-ea"/>
                <a:cs typeface="Verdana"/>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5695"/>
              </a:solidFill>
              <a:effectLst/>
              <a:uLnTx/>
              <a:uFillTx/>
              <a:latin typeface="Verdana"/>
              <a:ea typeface="+mn-ea"/>
              <a:cs typeface="Verdana"/>
            </a:endParaRPr>
          </a:p>
        </p:txBody>
      </p:sp>
    </p:spTree>
    <p:extLst>
      <p:ext uri="{BB962C8B-B14F-4D97-AF65-F5344CB8AC3E}">
        <p14:creationId xmlns:p14="http://schemas.microsoft.com/office/powerpoint/2010/main" val="204180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Lst>
  <p:hf hdr="0" ftr="0" dt="0"/>
  <p:txStyles>
    <p:titleStyle>
      <a:lvl1pPr algn="r" defTabSz="457200" rtl="0" eaLnBrk="1" latinLnBrk="0" hangingPunct="1">
        <a:spcBef>
          <a:spcPct val="0"/>
        </a:spcBef>
        <a:buNone/>
        <a:defRPr sz="2000" b="0" kern="1200">
          <a:solidFill>
            <a:srgbClr val="7F3F98"/>
          </a:solidFill>
          <a:latin typeface="Lucida Handwriting" pitchFamily="66" charset="0"/>
          <a:ea typeface="+mj-ea"/>
          <a:cs typeface="Lucida Handwriting" pitchFamily="66" charset="0"/>
        </a:defRPr>
      </a:lvl1pPr>
    </p:titleStyle>
    <p:bodyStyle>
      <a:lvl1pPr marL="342900" indent="-342900" algn="l" defTabSz="457200" rtl="0" eaLnBrk="1" latinLnBrk="0" hangingPunct="1">
        <a:spcBef>
          <a:spcPct val="20000"/>
        </a:spcBef>
        <a:buClr>
          <a:srgbClr val="7F3F98"/>
        </a:buClr>
        <a:buFont typeface="Arial" pitchFamily="34" charset="0"/>
        <a:buChar char="•"/>
        <a:defRPr sz="2200" kern="1200">
          <a:solidFill>
            <a:srgbClr val="005695"/>
          </a:solidFill>
          <a:latin typeface="Verdana"/>
          <a:ea typeface="+mn-ea"/>
          <a:cs typeface="Verdana"/>
        </a:defRPr>
      </a:lvl1pPr>
      <a:lvl2pPr marL="742950" indent="-285750" algn="l" defTabSz="457200" rtl="0" eaLnBrk="1" latinLnBrk="0" hangingPunct="1">
        <a:spcBef>
          <a:spcPct val="20000"/>
        </a:spcBef>
        <a:buFont typeface="Courier New" pitchFamily="49" charset="0"/>
        <a:buChar char="o"/>
        <a:defRPr sz="1800" kern="1200">
          <a:solidFill>
            <a:srgbClr val="005695"/>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4pPr>
      <a:lvl5pPr marL="20574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rishgiving.org.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Verdana" pitchFamily="34" charset="0"/>
                <a:ea typeface="Verdana" pitchFamily="34" charset="0"/>
                <a:cs typeface="Verdana" pitchFamily="34" charset="0"/>
              </a:rPr>
              <a:t>Follow up visitor training</a:t>
            </a:r>
            <a:br>
              <a:rPr lang="en-US" b="1" dirty="0">
                <a:latin typeface="Verdana" pitchFamily="34" charset="0"/>
                <a:ea typeface="Verdana" pitchFamily="34" charset="0"/>
                <a:cs typeface="Verdana" pitchFamily="34" charset="0"/>
              </a:rPr>
            </a:br>
            <a:endParaRPr lang="en-US" b="1" dirty="0">
              <a:solidFill>
                <a:srgbClr val="FF00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p:txBody>
          <a:bodyPr/>
          <a:lstStyle/>
          <a:p>
            <a:r>
              <a:rPr lang="en-US" dirty="0"/>
              <a:t>A training session for </a:t>
            </a:r>
            <a:br>
              <a:rPr lang="en-US" dirty="0"/>
            </a:br>
            <a:r>
              <a:rPr lang="en-US" dirty="0"/>
              <a:t>follow up visitors</a:t>
            </a:r>
          </a:p>
          <a:p>
            <a:endParaRPr lang="en-US" dirty="0"/>
          </a:p>
          <a:p>
            <a:r>
              <a:rPr lang="en-US" dirty="0"/>
              <a:t>www.givingingrace.org</a:t>
            </a:r>
            <a:endParaRPr lang="en-GB" dirty="0"/>
          </a:p>
        </p:txBody>
      </p:sp>
    </p:spTree>
    <p:extLst>
      <p:ext uri="{BB962C8B-B14F-4D97-AF65-F5344CB8AC3E}">
        <p14:creationId xmlns:p14="http://schemas.microsoft.com/office/powerpoint/2010/main" val="144350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At the house</a:t>
            </a:r>
          </a:p>
        </p:txBody>
      </p:sp>
      <p:sp>
        <p:nvSpPr>
          <p:cNvPr id="3" name="Content Placeholder 2"/>
          <p:cNvSpPr>
            <a:spLocks noGrp="1"/>
          </p:cNvSpPr>
          <p:nvPr>
            <p:ph sz="half" idx="1"/>
          </p:nvPr>
        </p:nvSpPr>
        <p:spPr>
          <a:xfrm>
            <a:off x="468000" y="2159999"/>
            <a:ext cx="5037450" cy="4476971"/>
          </a:xfrm>
        </p:spPr>
        <p:txBody>
          <a:bodyPr>
            <a:normAutofit fontScale="70000" lnSpcReduction="20000"/>
          </a:bodyPr>
          <a:lstStyle/>
          <a:p>
            <a:pPr>
              <a:spcBef>
                <a:spcPts val="1200"/>
              </a:spcBef>
            </a:pPr>
            <a:r>
              <a:rPr lang="en-GB" dirty="0"/>
              <a:t>If invited, enter a home and accept hospitality </a:t>
            </a:r>
            <a:r>
              <a:rPr lang="en-GB" u="sng" dirty="0"/>
              <a:t>only</a:t>
            </a:r>
            <a:r>
              <a:rPr lang="en-GB" dirty="0"/>
              <a:t> if you feel safe and if time permits</a:t>
            </a:r>
          </a:p>
          <a:p>
            <a:pPr>
              <a:spcBef>
                <a:spcPts val="1200"/>
              </a:spcBef>
            </a:pPr>
            <a:r>
              <a:rPr lang="en-GB" dirty="0"/>
              <a:t>Say thank you for their Giving in Grace response. </a:t>
            </a:r>
          </a:p>
          <a:p>
            <a:pPr>
              <a:spcBef>
                <a:spcPts val="1200"/>
              </a:spcBef>
            </a:pPr>
            <a:r>
              <a:rPr lang="en-GB" dirty="0"/>
              <a:t>Explain you are bringing information they have requested</a:t>
            </a:r>
          </a:p>
          <a:p>
            <a:pPr>
              <a:spcBef>
                <a:spcPts val="1200"/>
              </a:spcBef>
            </a:pPr>
            <a:r>
              <a:rPr lang="en-GB" dirty="0"/>
              <a:t>Only if asked, answer any questions as you can or offer to get the right person to be in touch to assist</a:t>
            </a:r>
          </a:p>
          <a:p>
            <a:pPr>
              <a:spcBef>
                <a:spcPts val="1200"/>
              </a:spcBef>
            </a:pPr>
            <a:r>
              <a:rPr lang="en-GB" dirty="0"/>
              <a:t>Affirm as best you know that the church is on track to meet the stewardship challenge and resource ministry and mission</a:t>
            </a:r>
          </a:p>
          <a:p>
            <a:pPr>
              <a:spcBef>
                <a:spcPts val="1200"/>
              </a:spcBef>
            </a:pPr>
            <a:r>
              <a:rPr lang="en-GB" dirty="0" smtClean="0"/>
              <a:t>We don’t expect financial gifts. If offered: </a:t>
            </a:r>
          </a:p>
          <a:p>
            <a:pPr lvl="1">
              <a:spcBef>
                <a:spcPts val="1200"/>
              </a:spcBef>
            </a:pPr>
            <a:r>
              <a:rPr lang="en-GB" dirty="0" smtClean="0"/>
              <a:t>Never, ever accept cash gifts</a:t>
            </a:r>
          </a:p>
          <a:p>
            <a:pPr lvl="1">
              <a:spcBef>
                <a:spcPts val="1200"/>
              </a:spcBef>
            </a:pPr>
            <a:r>
              <a:rPr lang="en-GB" dirty="0" smtClean="0"/>
              <a:t>Encourage online gifts if people insist</a:t>
            </a:r>
          </a:p>
          <a:p>
            <a:pPr lvl="1">
              <a:spcBef>
                <a:spcPts val="1200"/>
              </a:spcBef>
            </a:pPr>
            <a:r>
              <a:rPr lang="en-GB" dirty="0"/>
              <a:t>If a cheque is given it should be payable to the PCC. You may wish to arrange for a receipt</a:t>
            </a:r>
          </a:p>
        </p:txBody>
      </p:sp>
      <p:pic>
        <p:nvPicPr>
          <p:cNvPr id="3074" name="Picture 2" descr="H:\Giving in Grace 2011\about GiG\images\welcome-philkiel.jpg"/>
          <p:cNvPicPr>
            <a:picLocks noGrp="1" noChangeAspect="1" noChangeArrowheads="1"/>
          </p:cNvPicPr>
          <p:nvPr>
            <p:ph sz="half" idx="2"/>
          </p:nvPr>
        </p:nvPicPr>
        <p:blipFill rotWithShape="1">
          <a:blip r:embed="rId3" cstate="email">
            <a:extLst>
              <a:ext uri="{BEBA8EAE-BF5A-486C-A8C5-ECC9F3942E4B}">
                <a14:imgProps xmlns:a14="http://schemas.microsoft.com/office/drawing/2010/main">
                  <a14:imgLayer r:embed="rId4">
                    <a14:imgEffect>
                      <a14:backgroundRemoval t="0" b="100000" l="3630" r="98680"/>
                    </a14:imgEffect>
                  </a14:imgLayer>
                </a14:imgProps>
              </a:ext>
              <a:ext uri="{28A0092B-C50C-407E-A947-70E740481C1C}">
                <a14:useLocalDpi xmlns:a14="http://schemas.microsoft.com/office/drawing/2010/main"/>
              </a:ext>
            </a:extLst>
          </a:blip>
          <a:srcRect/>
          <a:stretch/>
        </p:blipFill>
        <p:spPr bwMode="auto">
          <a:xfrm>
            <a:off x="5401555" y="4377287"/>
            <a:ext cx="3742445" cy="21497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9585" y="404128"/>
            <a:ext cx="5791716" cy="713584"/>
          </a:xfrm>
        </p:spPr>
        <p:txBody>
          <a:bodyPr/>
          <a:lstStyle/>
          <a:p>
            <a:r>
              <a:rPr lang="en-GB" b="1" dirty="0">
                <a:latin typeface="Verdana" pitchFamily="34" charset="0"/>
                <a:ea typeface="Verdana" pitchFamily="34" charset="0"/>
                <a:cs typeface="Verdana" pitchFamily="34" charset="0"/>
              </a:rPr>
              <a:t>The visitor handout and</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a short break</a:t>
            </a:r>
          </a:p>
        </p:txBody>
      </p:sp>
      <p:sp>
        <p:nvSpPr>
          <p:cNvPr id="6" name="Content Placeholder 5"/>
          <p:cNvSpPr>
            <a:spLocks noGrp="1"/>
          </p:cNvSpPr>
          <p:nvPr>
            <p:ph sz="half" idx="1"/>
          </p:nvPr>
        </p:nvSpPr>
        <p:spPr/>
        <p:txBody>
          <a:bodyPr/>
          <a:lstStyle/>
          <a:p>
            <a:r>
              <a:rPr lang="en-GB" dirty="0"/>
              <a:t>Any questions about the presentation so far?</a:t>
            </a:r>
            <a:br>
              <a:rPr lang="en-GB" dirty="0"/>
            </a:br>
            <a:endParaRPr lang="en-GB" dirty="0"/>
          </a:p>
          <a:p>
            <a:r>
              <a:rPr lang="en-GB" dirty="0"/>
              <a:t>Any questions from the visitor handout?</a:t>
            </a:r>
          </a:p>
        </p:txBody>
      </p:sp>
      <p:pic>
        <p:nvPicPr>
          <p:cNvPr id="7" name="Picture 2" descr="H:\Giving in Grace 2011\design programme\images\shutterstock_30510019.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4836758" y="2160588"/>
            <a:ext cx="3661483" cy="4203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Giving in Grace 2011\Follow Up\images\Give_keyboard2_flat.jpg"/>
          <p:cNvPicPr>
            <a:picLocks noChangeAspect="1" noChangeArrowheads="1"/>
          </p:cNvPicPr>
          <p:nvPr/>
        </p:nvPicPr>
        <p:blipFill rotWithShape="1">
          <a:blip r:embed="rId3" cstate="screen"/>
          <a:srcRect l="21722"/>
          <a:stretch/>
        </p:blipFill>
        <p:spPr bwMode="auto">
          <a:xfrm>
            <a:off x="5498510" y="4171487"/>
            <a:ext cx="3578877" cy="2540000"/>
          </a:xfrm>
          <a:prstGeom prst="rect">
            <a:avLst/>
          </a:prstGeom>
          <a:noFill/>
        </p:spPr>
      </p:pic>
      <p:sp>
        <p:nvSpPr>
          <p:cNvPr id="2" name="Title 1"/>
          <p:cNvSpPr>
            <a:spLocks noGrp="1"/>
          </p:cNvSpPr>
          <p:nvPr>
            <p:ph type="title"/>
          </p:nvPr>
        </p:nvSpPr>
        <p:spPr/>
        <p:txBody>
          <a:bodyPr/>
          <a:lstStyle/>
          <a:p>
            <a:r>
              <a:rPr lang="en-US" b="1" dirty="0">
                <a:latin typeface="Verdana" pitchFamily="34" charset="0"/>
                <a:ea typeface="Verdana" pitchFamily="34" charset="0"/>
                <a:cs typeface="Verdana" pitchFamily="34" charset="0"/>
              </a:rPr>
              <a:t>The Parish Giving Scheme</a:t>
            </a:r>
          </a:p>
        </p:txBody>
      </p:sp>
      <p:sp>
        <p:nvSpPr>
          <p:cNvPr id="3" name="Content Placeholder 2"/>
          <p:cNvSpPr>
            <a:spLocks noGrp="1"/>
          </p:cNvSpPr>
          <p:nvPr>
            <p:ph idx="1"/>
          </p:nvPr>
        </p:nvSpPr>
        <p:spPr>
          <a:xfrm>
            <a:off x="310553" y="1895412"/>
            <a:ext cx="8457997" cy="2198193"/>
          </a:xfrm>
        </p:spPr>
        <p:txBody>
          <a:bodyPr>
            <a:normAutofit/>
          </a:bodyPr>
          <a:lstStyle/>
          <a:p>
            <a:pPr>
              <a:lnSpc>
                <a:spcPct val="110000"/>
              </a:lnSpc>
              <a:defRPr/>
            </a:pPr>
            <a:r>
              <a:rPr lang="en-US" sz="1800" dirty="0"/>
              <a:t>A national charity: running in most dioceses with </a:t>
            </a:r>
            <a:r>
              <a:rPr lang="en-GB" sz="1800" dirty="0"/>
              <a:t>£75million gifted from some 75,500 givers to over 4,600 communities (Jan 2023). </a:t>
            </a:r>
          </a:p>
          <a:p>
            <a:pPr>
              <a:lnSpc>
                <a:spcPct val="110000"/>
              </a:lnSpc>
              <a:defRPr/>
            </a:pPr>
            <a:r>
              <a:rPr lang="en-GB" sz="1800" dirty="0"/>
              <a:t>Safe, secure and simple to use, powered by Direct Debits and for anyone with a bank account, not just tax efficient givers.</a:t>
            </a:r>
          </a:p>
          <a:p>
            <a:pPr>
              <a:lnSpc>
                <a:spcPct val="110000"/>
              </a:lnSpc>
              <a:defRPr/>
            </a:pPr>
            <a:r>
              <a:rPr lang="en-US" sz="1800" dirty="0"/>
              <a:t>Helps generous disciples make giving a priority, our ‘first fruits’.</a:t>
            </a:r>
          </a:p>
          <a:p>
            <a:pPr>
              <a:lnSpc>
                <a:spcPct val="110000"/>
              </a:lnSpc>
              <a:defRPr/>
            </a:pPr>
            <a:r>
              <a:rPr lang="en-US" sz="1800" dirty="0"/>
              <a:t>Hugely beneficial to the church: Givers in complete control.</a:t>
            </a:r>
          </a:p>
        </p:txBody>
      </p:sp>
      <p:sp>
        <p:nvSpPr>
          <p:cNvPr id="5" name="Content Placeholder 2"/>
          <p:cNvSpPr txBox="1">
            <a:spLocks/>
          </p:cNvSpPr>
          <p:nvPr/>
        </p:nvSpPr>
        <p:spPr>
          <a:xfrm>
            <a:off x="219354" y="4086708"/>
            <a:ext cx="5448715" cy="25654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Clr>
                <a:srgbClr val="7F3F98"/>
              </a:buClr>
              <a:buFont typeface="Arial" pitchFamily="34" charset="0"/>
              <a:buChar char="•"/>
              <a:defRPr sz="2200" kern="1200">
                <a:solidFill>
                  <a:srgbClr val="005695"/>
                </a:solidFill>
                <a:latin typeface="Verdana"/>
                <a:ea typeface="+mn-ea"/>
                <a:cs typeface="Verdana"/>
              </a:defRPr>
            </a:lvl1pPr>
            <a:lvl2pPr marL="742950" indent="-285750" algn="l" defTabSz="457200" rtl="0" eaLnBrk="1" latinLnBrk="0" hangingPunct="1">
              <a:spcBef>
                <a:spcPct val="20000"/>
              </a:spcBef>
              <a:buFont typeface="Courier New" pitchFamily="49" charset="0"/>
              <a:buChar char="o"/>
              <a:defRPr sz="1800" kern="1200">
                <a:solidFill>
                  <a:srgbClr val="005695"/>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4pPr>
            <a:lvl5pPr marL="20574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Does what standing orders do &amp; more</a:t>
            </a:r>
            <a:endParaRPr lang="en-GB" dirty="0"/>
          </a:p>
          <a:p>
            <a:pPr lvl="1"/>
            <a:r>
              <a:rPr lang="en-US" dirty="0"/>
              <a:t>Simplifies administration, no need to bank cash</a:t>
            </a:r>
            <a:endParaRPr lang="en-GB" dirty="0"/>
          </a:p>
          <a:p>
            <a:pPr lvl="1"/>
            <a:r>
              <a:rPr lang="en-US" dirty="0"/>
              <a:t>Automatic Gift Aid claims, monthly easing cash flow and administration</a:t>
            </a:r>
            <a:endParaRPr lang="en-GB" dirty="0"/>
          </a:p>
          <a:p>
            <a:pPr lvl="1"/>
            <a:r>
              <a:rPr lang="en-US" dirty="0"/>
              <a:t>Option to increase giving annually by inflation</a:t>
            </a:r>
          </a:p>
          <a:p>
            <a:pPr lvl="1"/>
            <a:r>
              <a:rPr lang="en-US" dirty="0"/>
              <a:t>Free to use: for church and giver</a:t>
            </a:r>
            <a:endParaRPr lang="en-GB" dirty="0"/>
          </a:p>
          <a:p>
            <a:pPr>
              <a:lnSpc>
                <a:spcPct val="110000"/>
              </a:lnSpc>
              <a:defRPr/>
            </a:pPr>
            <a:endParaRPr lang="en-US" sz="1800" dirty="0"/>
          </a:p>
        </p:txBody>
      </p:sp>
    </p:spTree>
    <p:extLst>
      <p:ext uri="{BB962C8B-B14F-4D97-AF65-F5344CB8AC3E}">
        <p14:creationId xmlns:p14="http://schemas.microsoft.com/office/powerpoint/2010/main" val="23383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Information: Parish Giving Scheme</a:t>
            </a:r>
          </a:p>
        </p:txBody>
      </p:sp>
      <p:sp>
        <p:nvSpPr>
          <p:cNvPr id="3" name="Content Placeholder 2"/>
          <p:cNvSpPr>
            <a:spLocks noGrp="1"/>
          </p:cNvSpPr>
          <p:nvPr>
            <p:ph sz="half" idx="1"/>
          </p:nvPr>
        </p:nvSpPr>
        <p:spPr>
          <a:xfrm>
            <a:off x="468000" y="2159999"/>
            <a:ext cx="4675500" cy="4501193"/>
          </a:xfrm>
        </p:spPr>
        <p:txBody>
          <a:bodyPr>
            <a:normAutofit fontScale="92500" lnSpcReduction="10000"/>
          </a:bodyPr>
          <a:lstStyle/>
          <a:p>
            <a:pPr>
              <a:spcBef>
                <a:spcPts val="1200"/>
              </a:spcBef>
            </a:pPr>
            <a:r>
              <a:rPr lang="en-GB" dirty="0"/>
              <a:t>A generic or perhaps a customised trifold leaflet about the Parish Giving Scheme</a:t>
            </a:r>
          </a:p>
          <a:p>
            <a:pPr>
              <a:spcBef>
                <a:spcPts val="1200"/>
              </a:spcBef>
            </a:pPr>
            <a:r>
              <a:rPr lang="en-GB" dirty="0"/>
              <a:t>There are three ways to join </a:t>
            </a:r>
          </a:p>
          <a:p>
            <a:pPr lvl="1">
              <a:spcBef>
                <a:spcPts val="1200"/>
              </a:spcBef>
            </a:pPr>
            <a:r>
              <a:rPr lang="en-GB" dirty="0"/>
              <a:t>Online: quickest and easiest way to join and manage your giving</a:t>
            </a:r>
          </a:p>
          <a:p>
            <a:pPr lvl="1"/>
            <a:r>
              <a:rPr lang="en-GB" dirty="0"/>
              <a:t>By phone: a ten minute call</a:t>
            </a:r>
          </a:p>
          <a:p>
            <a:pPr lvl="1"/>
            <a:r>
              <a:rPr lang="en-GB" dirty="0"/>
              <a:t>By post: a paper application form</a:t>
            </a:r>
          </a:p>
          <a:p>
            <a:pPr>
              <a:spcBef>
                <a:spcPts val="1200"/>
              </a:spcBef>
            </a:pPr>
            <a:r>
              <a:rPr lang="en-GB" dirty="0"/>
              <a:t>When applying people will need</a:t>
            </a:r>
          </a:p>
          <a:p>
            <a:pPr lvl="1">
              <a:spcBef>
                <a:spcPts val="1200"/>
              </a:spcBef>
            </a:pPr>
            <a:r>
              <a:rPr lang="en-GB" dirty="0"/>
              <a:t>their bank details for all joining</a:t>
            </a:r>
          </a:p>
          <a:p>
            <a:pPr lvl="1">
              <a:spcBef>
                <a:spcPts val="1200"/>
              </a:spcBef>
            </a:pPr>
            <a:r>
              <a:rPr lang="en-GB" dirty="0"/>
              <a:t>The church’s PGS code or address when applying to join over the phone. </a:t>
            </a:r>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5663640" y="2159999"/>
            <a:ext cx="3023160" cy="4203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itchFamily="34" charset="0"/>
                <a:ea typeface="Verdana" pitchFamily="34" charset="0"/>
                <a:cs typeface="Verdana" pitchFamily="34" charset="0"/>
              </a:rPr>
              <a:t>Giving by Standing Order</a:t>
            </a:r>
          </a:p>
        </p:txBody>
      </p:sp>
      <p:sp>
        <p:nvSpPr>
          <p:cNvPr id="3" name="Content Placeholder 2"/>
          <p:cNvSpPr>
            <a:spLocks noGrp="1"/>
          </p:cNvSpPr>
          <p:nvPr>
            <p:ph idx="1"/>
          </p:nvPr>
        </p:nvSpPr>
        <p:spPr>
          <a:xfrm>
            <a:off x="159162" y="2585317"/>
            <a:ext cx="5254569" cy="3414565"/>
          </a:xfrm>
        </p:spPr>
        <p:txBody>
          <a:bodyPr>
            <a:normAutofit/>
          </a:bodyPr>
          <a:lstStyle/>
          <a:p>
            <a:pPr>
              <a:lnSpc>
                <a:spcPct val="110000"/>
              </a:lnSpc>
              <a:defRPr/>
            </a:pPr>
            <a:r>
              <a:rPr lang="en-US" sz="1800" dirty="0"/>
              <a:t>Robust and familiar to most people </a:t>
            </a:r>
          </a:p>
          <a:p>
            <a:pPr>
              <a:lnSpc>
                <a:spcPct val="110000"/>
              </a:lnSpc>
              <a:defRPr/>
            </a:pPr>
            <a:r>
              <a:rPr lang="en-US" sz="1800" dirty="0"/>
              <a:t>Managed online, in branch and by post</a:t>
            </a:r>
          </a:p>
          <a:p>
            <a:pPr>
              <a:lnSpc>
                <a:spcPct val="110000"/>
              </a:lnSpc>
              <a:defRPr/>
            </a:pPr>
            <a:r>
              <a:rPr lang="en-US" sz="1800" dirty="0"/>
              <a:t>Helps generous disciples make giving a priority, our ‘first fruits’.</a:t>
            </a:r>
          </a:p>
          <a:p>
            <a:pPr>
              <a:lnSpc>
                <a:spcPct val="110000"/>
              </a:lnSpc>
              <a:defRPr/>
            </a:pPr>
            <a:r>
              <a:rPr lang="en-US" sz="1800" dirty="0"/>
              <a:t>The benefits of regular giving to the church</a:t>
            </a:r>
          </a:p>
          <a:p>
            <a:pPr>
              <a:lnSpc>
                <a:spcPct val="110000"/>
              </a:lnSpc>
              <a:defRPr/>
            </a:pPr>
            <a:r>
              <a:rPr lang="en-US" sz="1800" dirty="0"/>
              <a:t>Like the PGS, confidential giving</a:t>
            </a:r>
          </a:p>
          <a:p>
            <a:pPr>
              <a:lnSpc>
                <a:spcPct val="110000"/>
              </a:lnSpc>
              <a:defRPr/>
            </a:pPr>
            <a:r>
              <a:rPr lang="en-US" sz="1800" dirty="0"/>
              <a:t>Facilitate tax efficient giving with claims made by the local church</a:t>
            </a:r>
            <a:endParaRPr lang="en-GB" sz="1800" dirty="0"/>
          </a:p>
        </p:txBody>
      </p:sp>
      <p:pic>
        <p:nvPicPr>
          <p:cNvPr id="6" name="Content Placeholder 5"/>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72038" y="2979369"/>
            <a:ext cx="4071962" cy="2767424"/>
          </a:xfrm>
          <a:prstGeom prst="rect">
            <a:avLst/>
          </a:prstGeom>
        </p:spPr>
      </p:pic>
    </p:spTree>
    <p:extLst>
      <p:ext uri="{BB962C8B-B14F-4D97-AF65-F5344CB8AC3E}">
        <p14:creationId xmlns:p14="http://schemas.microsoft.com/office/powerpoint/2010/main" val="243055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Information: Standing Orders</a:t>
            </a:r>
          </a:p>
        </p:txBody>
      </p:sp>
      <p:sp>
        <p:nvSpPr>
          <p:cNvPr id="3" name="Content Placeholder 2"/>
          <p:cNvSpPr>
            <a:spLocks noGrp="1"/>
          </p:cNvSpPr>
          <p:nvPr>
            <p:ph sz="half" idx="1"/>
          </p:nvPr>
        </p:nvSpPr>
        <p:spPr>
          <a:xfrm>
            <a:off x="468000" y="2159999"/>
            <a:ext cx="4675500" cy="4501193"/>
          </a:xfrm>
        </p:spPr>
        <p:txBody>
          <a:bodyPr>
            <a:normAutofit/>
          </a:bodyPr>
          <a:lstStyle/>
          <a:p>
            <a:pPr>
              <a:spcBef>
                <a:spcPts val="1200"/>
              </a:spcBef>
            </a:pPr>
            <a:r>
              <a:rPr lang="en-GB" dirty="0"/>
              <a:t>A generic or perhaps a customised trifold leaflet about Giving by Standing Order</a:t>
            </a:r>
          </a:p>
          <a:p>
            <a:pPr>
              <a:spcBef>
                <a:spcPts val="1200"/>
              </a:spcBef>
            </a:pPr>
            <a:r>
              <a:rPr lang="en-GB" dirty="0"/>
              <a:t>A Standing Order mandate customised with the church bank account details</a:t>
            </a:r>
          </a:p>
          <a:p>
            <a:pPr>
              <a:spcBef>
                <a:spcPts val="1200"/>
              </a:spcBef>
            </a:pPr>
            <a:r>
              <a:rPr lang="en-GB" dirty="0"/>
              <a:t>When applying people will need their bank details to hand</a:t>
            </a:r>
          </a:p>
        </p:txBody>
      </p:sp>
      <p:pic>
        <p:nvPicPr>
          <p:cNvPr id="6" name="Content Placeholder 5"/>
          <p:cNvPicPr>
            <a:picLocks noGrp="1" noChangeAspect="1"/>
          </p:cNvPicPr>
          <p:nvPr>
            <p:ph sz="half" idx="2"/>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72038" y="2979369"/>
            <a:ext cx="4071962" cy="2718978"/>
          </a:xfrm>
        </p:spPr>
      </p:pic>
    </p:spTree>
    <p:extLst>
      <p:ext uri="{BB962C8B-B14F-4D97-AF65-F5344CB8AC3E}">
        <p14:creationId xmlns:p14="http://schemas.microsoft.com/office/powerpoint/2010/main" val="353392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itchFamily="34" charset="0"/>
                <a:ea typeface="Verdana" pitchFamily="34" charset="0"/>
                <a:cs typeface="Verdana" pitchFamily="34" charset="0"/>
              </a:rPr>
              <a:t>Gift Aid Declarations</a:t>
            </a:r>
          </a:p>
        </p:txBody>
      </p:sp>
      <p:sp>
        <p:nvSpPr>
          <p:cNvPr id="3" name="Content Placeholder 2"/>
          <p:cNvSpPr>
            <a:spLocks noGrp="1"/>
          </p:cNvSpPr>
          <p:nvPr>
            <p:ph idx="1"/>
          </p:nvPr>
        </p:nvSpPr>
        <p:spPr>
          <a:xfrm>
            <a:off x="346888" y="2084134"/>
            <a:ext cx="5514962" cy="4320000"/>
          </a:xfrm>
        </p:spPr>
        <p:txBody>
          <a:bodyPr>
            <a:normAutofit fontScale="92500"/>
          </a:bodyPr>
          <a:lstStyle/>
          <a:p>
            <a:pPr>
              <a:lnSpc>
                <a:spcPct val="110000"/>
              </a:lnSpc>
            </a:pPr>
            <a:r>
              <a:rPr lang="en-US" sz="2000" dirty="0"/>
              <a:t>For tax payers who pay enough tax to cover the Gift Aid on their giving to </a:t>
            </a:r>
            <a:r>
              <a:rPr lang="en-US" sz="2000" u="sng" dirty="0"/>
              <a:t>all</a:t>
            </a:r>
            <a:r>
              <a:rPr lang="en-US" sz="2000" dirty="0"/>
              <a:t> charities</a:t>
            </a:r>
          </a:p>
          <a:p>
            <a:pPr>
              <a:lnSpc>
                <a:spcPct val="110000"/>
              </a:lnSpc>
            </a:pPr>
            <a:r>
              <a:rPr lang="en-US" sz="2000" dirty="0"/>
              <a:t>It is easy and confidential and costs the giver nothing more than our gift</a:t>
            </a:r>
          </a:p>
          <a:p>
            <a:pPr>
              <a:lnSpc>
                <a:spcPct val="110000"/>
              </a:lnSpc>
            </a:pPr>
            <a:r>
              <a:rPr lang="en-US" sz="2000" dirty="0"/>
              <a:t>An enduring Gift Aid declaration has to be completed &amp; signed just once</a:t>
            </a:r>
          </a:p>
          <a:p>
            <a:pPr>
              <a:lnSpc>
                <a:spcPct val="110000"/>
              </a:lnSpc>
            </a:pPr>
            <a:r>
              <a:rPr lang="en-US" sz="2000" dirty="0"/>
              <a:t>If we stop paying tax do tell the Gift Aid secretary </a:t>
            </a:r>
          </a:p>
          <a:p>
            <a:pPr>
              <a:lnSpc>
                <a:spcPct val="110000"/>
              </a:lnSpc>
            </a:pPr>
            <a:r>
              <a:rPr lang="en-US" sz="2000" dirty="0"/>
              <a:t>Higher rate tax payers can get additional tax relief by declaring it to HMRC  </a:t>
            </a:r>
          </a:p>
          <a:p>
            <a:pPr>
              <a:lnSpc>
                <a:spcPct val="110000"/>
              </a:lnSpc>
            </a:pPr>
            <a:r>
              <a:rPr lang="en-US" sz="2000" dirty="0"/>
              <a:t>People on tax credits also benefit</a:t>
            </a:r>
          </a:p>
        </p:txBody>
      </p:sp>
      <p:pic>
        <p:nvPicPr>
          <p:cNvPr id="9218" name="Picture 2" descr="H:\Giving in Grace 2011\Follow Up\images\Gift Aid 360x20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182797" y="3180509"/>
            <a:ext cx="2961203" cy="2127250"/>
          </a:xfrm>
          <a:prstGeom prst="rect">
            <a:avLst/>
          </a:prstGeom>
          <a:noFill/>
        </p:spPr>
      </p:pic>
    </p:spTree>
    <p:extLst>
      <p:ext uri="{BB962C8B-B14F-4D97-AF65-F5344CB8AC3E}">
        <p14:creationId xmlns:p14="http://schemas.microsoft.com/office/powerpoint/2010/main" val="388097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Information: Gift Aid</a:t>
            </a:r>
          </a:p>
        </p:txBody>
      </p:sp>
      <p:sp>
        <p:nvSpPr>
          <p:cNvPr id="3" name="Content Placeholder 2"/>
          <p:cNvSpPr>
            <a:spLocks noGrp="1"/>
          </p:cNvSpPr>
          <p:nvPr>
            <p:ph sz="half" idx="1"/>
          </p:nvPr>
        </p:nvSpPr>
        <p:spPr>
          <a:xfrm>
            <a:off x="468000" y="2159999"/>
            <a:ext cx="4675500" cy="4501193"/>
          </a:xfrm>
        </p:spPr>
        <p:txBody>
          <a:bodyPr>
            <a:normAutofit/>
          </a:bodyPr>
          <a:lstStyle/>
          <a:p>
            <a:pPr>
              <a:spcBef>
                <a:spcPts val="1200"/>
              </a:spcBef>
            </a:pPr>
            <a:r>
              <a:rPr lang="en-GB" dirty="0"/>
              <a:t>A generic or perhaps a customised trifold leaflet about Gift Aid</a:t>
            </a:r>
          </a:p>
          <a:p>
            <a:pPr lvl="1">
              <a:spcBef>
                <a:spcPts val="1200"/>
              </a:spcBef>
            </a:pPr>
            <a:r>
              <a:rPr lang="en-GB" dirty="0"/>
              <a:t>Parish Giving Scheme (PGS) option</a:t>
            </a:r>
          </a:p>
          <a:p>
            <a:pPr lvl="1">
              <a:spcBef>
                <a:spcPts val="1200"/>
              </a:spcBef>
            </a:pPr>
            <a:r>
              <a:rPr lang="en-GB" dirty="0"/>
              <a:t>Non-Parish Giving Scheme option</a:t>
            </a:r>
          </a:p>
          <a:p>
            <a:pPr>
              <a:spcBef>
                <a:spcPts val="1200"/>
              </a:spcBef>
            </a:pPr>
            <a:r>
              <a:rPr lang="en-GB" dirty="0"/>
              <a:t>A Gift Aid declaration form</a:t>
            </a:r>
            <a:br>
              <a:rPr lang="en-GB" dirty="0"/>
            </a:br>
            <a:endParaRPr lang="en-GB" dirty="0"/>
          </a:p>
          <a:p>
            <a:pPr>
              <a:spcBef>
                <a:spcPts val="1200"/>
              </a:spcBef>
            </a:pPr>
            <a:r>
              <a:rPr lang="en-GB" dirty="0"/>
              <a:t>A PGS information form if the church is PGS registered</a:t>
            </a:r>
          </a:p>
        </p:txBody>
      </p:sp>
      <p:pic>
        <p:nvPicPr>
          <p:cNvPr id="5" name="Content Placeholder 4"/>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5528788" y="2840090"/>
            <a:ext cx="3580993" cy="2544181"/>
          </a:xfrm>
        </p:spPr>
      </p:pic>
    </p:spTree>
    <p:extLst>
      <p:ext uri="{BB962C8B-B14F-4D97-AF65-F5344CB8AC3E}">
        <p14:creationId xmlns:p14="http://schemas.microsoft.com/office/powerpoint/2010/main" val="119910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Giving in Grace 2011\Follow Up\images\padlock and key 360x20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982962" y="4469788"/>
            <a:ext cx="3161038" cy="2476500"/>
          </a:xfrm>
          <a:prstGeom prst="rect">
            <a:avLst/>
          </a:prstGeom>
          <a:noFill/>
        </p:spPr>
      </p:pic>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Leaving Gifts in Wills</a:t>
            </a:r>
          </a:p>
        </p:txBody>
      </p:sp>
      <p:sp>
        <p:nvSpPr>
          <p:cNvPr id="3" name="Content Placeholder 2"/>
          <p:cNvSpPr>
            <a:spLocks noGrp="1"/>
          </p:cNvSpPr>
          <p:nvPr>
            <p:ph idx="1"/>
          </p:nvPr>
        </p:nvSpPr>
        <p:spPr>
          <a:xfrm>
            <a:off x="468000" y="1871999"/>
            <a:ext cx="8229600" cy="4940583"/>
          </a:xfrm>
        </p:spPr>
        <p:txBody>
          <a:bodyPr>
            <a:normAutofit/>
          </a:bodyPr>
          <a:lstStyle/>
          <a:p>
            <a:r>
              <a:rPr lang="en-GB" dirty="0"/>
              <a:t>Legacy gifts can powerfully unlock ministry &amp; mission</a:t>
            </a:r>
          </a:p>
          <a:p>
            <a:r>
              <a:rPr lang="en-GB" dirty="0"/>
              <a:t>People think deeply and carefully about legacies</a:t>
            </a:r>
          </a:p>
          <a:p>
            <a:r>
              <a:rPr lang="en-GB" dirty="0"/>
              <a:t>Pastoral sensitivity and care is appropriate</a:t>
            </a:r>
          </a:p>
          <a:p>
            <a:r>
              <a:rPr lang="en-GB" dirty="0"/>
              <a:t>You may have a Parish Legacy Officer (PLO) who can respond to all legacy information requests</a:t>
            </a:r>
          </a:p>
          <a:p>
            <a:r>
              <a:rPr lang="en-GB" dirty="0"/>
              <a:t>If you visit with legacy information it is the same as any visit: there is no need for anxiety</a:t>
            </a:r>
          </a:p>
          <a:p>
            <a:r>
              <a:rPr lang="en-GB" dirty="0"/>
              <a:t>Deliver the information but don’t </a:t>
            </a:r>
            <a:br>
              <a:rPr lang="en-GB" dirty="0"/>
            </a:br>
            <a:r>
              <a:rPr lang="en-GB" dirty="0"/>
              <a:t>get drawn into conversations </a:t>
            </a:r>
            <a:br>
              <a:rPr lang="en-GB" dirty="0"/>
            </a:br>
            <a:r>
              <a:rPr lang="en-GB" dirty="0"/>
              <a:t>about the details</a:t>
            </a:r>
          </a:p>
          <a:p>
            <a:r>
              <a:rPr lang="en-GB" dirty="0"/>
              <a:t>Never give advice on how to make </a:t>
            </a:r>
            <a:br>
              <a:rPr lang="en-GB" dirty="0"/>
            </a:br>
            <a:r>
              <a:rPr lang="en-GB" dirty="0"/>
              <a:t>a will or the possible contents of </a:t>
            </a:r>
            <a:br>
              <a:rPr lang="en-GB" dirty="0"/>
            </a:br>
            <a:r>
              <a:rPr lang="en-GB" dirty="0"/>
              <a:t>a will. Refer to a PLO or the clergy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Information: legacies</a:t>
            </a:r>
          </a:p>
        </p:txBody>
      </p:sp>
      <p:sp>
        <p:nvSpPr>
          <p:cNvPr id="3" name="Content Placeholder 2"/>
          <p:cNvSpPr>
            <a:spLocks noGrp="1"/>
          </p:cNvSpPr>
          <p:nvPr>
            <p:ph sz="half" idx="1"/>
          </p:nvPr>
        </p:nvSpPr>
        <p:spPr>
          <a:xfrm>
            <a:off x="468000" y="2159999"/>
            <a:ext cx="4675500" cy="4501193"/>
          </a:xfrm>
        </p:spPr>
        <p:txBody>
          <a:bodyPr>
            <a:normAutofit/>
          </a:bodyPr>
          <a:lstStyle/>
          <a:p>
            <a:pPr>
              <a:spcBef>
                <a:spcPts val="1200"/>
              </a:spcBef>
            </a:pPr>
            <a:r>
              <a:rPr lang="en-GB" dirty="0"/>
              <a:t>Any legacy literature the church already has to hand</a:t>
            </a:r>
          </a:p>
          <a:p>
            <a:pPr>
              <a:spcBef>
                <a:spcPts val="1200"/>
              </a:spcBef>
            </a:pPr>
            <a:r>
              <a:rPr lang="en-GB" dirty="0"/>
              <a:t>(Excellent legacy resources are also readily available)</a:t>
            </a:r>
          </a:p>
          <a:p>
            <a:pPr>
              <a:spcBef>
                <a:spcPts val="1200"/>
              </a:spcBef>
            </a:pPr>
            <a:r>
              <a:rPr lang="en-GB" dirty="0"/>
              <a:t>Contact details of a Parish Legacy Officer if there is one</a:t>
            </a:r>
          </a:p>
          <a:p>
            <a:pPr>
              <a:spcBef>
                <a:spcPts val="1200"/>
              </a:spcBef>
            </a:pPr>
            <a:r>
              <a:rPr lang="en-GB" dirty="0"/>
              <a:t>Don’t get into discussion about possible legacies. Give information and contact details of who to talk to.</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888713" y="2159999"/>
            <a:ext cx="2798087" cy="4203700"/>
          </a:xfrm>
        </p:spPr>
      </p:pic>
    </p:spTree>
    <p:extLst>
      <p:ext uri="{BB962C8B-B14F-4D97-AF65-F5344CB8AC3E}">
        <p14:creationId xmlns:p14="http://schemas.microsoft.com/office/powerpoint/2010/main" val="47569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Follow up:</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What is Giving in Grace?</a:t>
            </a:r>
          </a:p>
        </p:txBody>
      </p:sp>
      <p:sp>
        <p:nvSpPr>
          <p:cNvPr id="3" name="Content Placeholder 2"/>
          <p:cNvSpPr>
            <a:spLocks noGrp="1"/>
          </p:cNvSpPr>
          <p:nvPr>
            <p:ph sz="half" idx="1"/>
          </p:nvPr>
        </p:nvSpPr>
        <p:spPr>
          <a:xfrm>
            <a:off x="467999" y="2159999"/>
            <a:ext cx="5030511" cy="4205289"/>
          </a:xfrm>
        </p:spPr>
        <p:txBody>
          <a:bodyPr>
            <a:normAutofit fontScale="92500" lnSpcReduction="10000"/>
          </a:bodyPr>
          <a:lstStyle/>
          <a:p>
            <a:r>
              <a:rPr lang="en-GB" dirty="0"/>
              <a:t>Giving in Grace is a stewardship programme which will</a:t>
            </a:r>
          </a:p>
          <a:p>
            <a:pPr lvl="1"/>
            <a:r>
              <a:rPr lang="en-GB" dirty="0"/>
              <a:t>increase giving to our church </a:t>
            </a:r>
          </a:p>
          <a:p>
            <a:pPr lvl="1"/>
            <a:r>
              <a:rPr lang="en-GB" dirty="0"/>
              <a:t>Encourage personal generosity</a:t>
            </a:r>
          </a:p>
          <a:p>
            <a:pPr lvl="1"/>
            <a:r>
              <a:rPr lang="en-GB" dirty="0"/>
              <a:t>nurture our church as a community of generous disciples</a:t>
            </a:r>
          </a:p>
          <a:p>
            <a:r>
              <a:rPr lang="en-GB" dirty="0"/>
              <a:t>What is the process?</a:t>
            </a:r>
          </a:p>
          <a:p>
            <a:pPr lvl="1"/>
            <a:r>
              <a:rPr lang="en-GB" dirty="0"/>
              <a:t>Literature goes to the congregation; </a:t>
            </a:r>
          </a:p>
          <a:p>
            <a:pPr lvl="1"/>
            <a:r>
              <a:rPr lang="en-GB" dirty="0"/>
              <a:t>responses come back with some requesting additional information.</a:t>
            </a:r>
          </a:p>
          <a:p>
            <a:pPr lvl="1"/>
            <a:r>
              <a:rPr lang="en-GB" dirty="0"/>
              <a:t>Visitors make a small number of personal visits to church members with the information that they have already requested</a:t>
            </a:r>
          </a:p>
        </p:txBody>
      </p:sp>
      <p:pic>
        <p:nvPicPr>
          <p:cNvPr id="6" name="Picture 2" descr="H:\Giving in Grace 2011\Follow Up\images\Follow up 360x200.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5397699" y="2172565"/>
            <a:ext cx="3746301" cy="316143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itchFamily="34" charset="0"/>
                <a:ea typeface="Verdana" pitchFamily="34" charset="0"/>
                <a:cs typeface="Verdana" pitchFamily="34" charset="0"/>
              </a:rPr>
              <a:t>Weekly giving envelopes</a:t>
            </a:r>
          </a:p>
        </p:txBody>
      </p:sp>
      <p:sp>
        <p:nvSpPr>
          <p:cNvPr id="3" name="Content Placeholder 2"/>
          <p:cNvSpPr>
            <a:spLocks noGrp="1"/>
          </p:cNvSpPr>
          <p:nvPr>
            <p:ph idx="1"/>
          </p:nvPr>
        </p:nvSpPr>
        <p:spPr>
          <a:xfrm>
            <a:off x="457200" y="1818008"/>
            <a:ext cx="8229600" cy="4538341"/>
          </a:xfrm>
        </p:spPr>
        <p:txBody>
          <a:bodyPr>
            <a:normAutofit fontScale="85000" lnSpcReduction="20000"/>
          </a:bodyPr>
          <a:lstStyle/>
          <a:p>
            <a:pPr>
              <a:lnSpc>
                <a:spcPct val="110000"/>
              </a:lnSpc>
            </a:pPr>
            <a:r>
              <a:rPr lang="en-US" sz="2200" dirty="0"/>
              <a:t>They are of long standing and valued </a:t>
            </a:r>
            <a:r>
              <a:rPr lang="en-US" dirty="0"/>
              <a:t>by many, especially older church members</a:t>
            </a:r>
            <a:br>
              <a:rPr lang="en-US" dirty="0"/>
            </a:br>
            <a:endParaRPr lang="en-US" dirty="0"/>
          </a:p>
          <a:p>
            <a:pPr>
              <a:lnSpc>
                <a:spcPct val="110000"/>
              </a:lnSpc>
            </a:pPr>
            <a:r>
              <a:rPr lang="en-US" sz="2200" dirty="0"/>
              <a:t>They have been a sign of commitment and willingness to support our church </a:t>
            </a:r>
            <a:br>
              <a:rPr lang="en-US" sz="2200" dirty="0"/>
            </a:br>
            <a:endParaRPr lang="en-US" sz="2200" dirty="0"/>
          </a:p>
          <a:p>
            <a:pPr>
              <a:lnSpc>
                <a:spcPct val="110000"/>
              </a:lnSpc>
            </a:pPr>
            <a:r>
              <a:rPr lang="en-US" sz="2200" dirty="0"/>
              <a:t>They offer some support for regular giving and it is OK to bring more than one envelope if we miss a week or two.</a:t>
            </a:r>
            <a:br>
              <a:rPr lang="en-US" sz="2200" dirty="0"/>
            </a:br>
            <a:endParaRPr lang="en-US" sz="2200" dirty="0"/>
          </a:p>
          <a:p>
            <a:pPr>
              <a:lnSpc>
                <a:spcPct val="110000"/>
              </a:lnSpc>
            </a:pPr>
            <a:r>
              <a:rPr lang="en-US" dirty="0"/>
              <a:t>Envelopes enable us to </a:t>
            </a:r>
            <a:br>
              <a:rPr lang="en-US" dirty="0"/>
            </a:br>
            <a:r>
              <a:rPr lang="en-US" dirty="0"/>
              <a:t>Gift Aid if we pay tax</a:t>
            </a:r>
            <a:br>
              <a:rPr lang="en-US" dirty="0"/>
            </a:br>
            <a:endParaRPr lang="en-US" dirty="0"/>
          </a:p>
          <a:p>
            <a:pPr>
              <a:lnSpc>
                <a:spcPct val="110000"/>
              </a:lnSpc>
            </a:pPr>
            <a:r>
              <a:rPr lang="en-US" sz="2200" dirty="0"/>
              <a:t>There are much more robust ways of </a:t>
            </a:r>
            <a:br>
              <a:rPr lang="en-US" sz="2200" dirty="0"/>
            </a:br>
            <a:r>
              <a:rPr lang="en-US" sz="2200" dirty="0"/>
              <a:t>giving to the church but we recognize </a:t>
            </a:r>
            <a:br>
              <a:rPr lang="en-US" sz="2200" dirty="0"/>
            </a:br>
            <a:r>
              <a:rPr lang="en-US" sz="2200" dirty="0"/>
              <a:t>that for some people envelopes are </a:t>
            </a:r>
            <a:br>
              <a:rPr lang="en-US" sz="2200" dirty="0"/>
            </a:br>
            <a:r>
              <a:rPr lang="en-US" sz="2200" dirty="0"/>
              <a:t>still important</a:t>
            </a:r>
          </a:p>
        </p:txBody>
      </p:sp>
      <p:pic>
        <p:nvPicPr>
          <p:cNvPr id="7171" name="Picture 3" descr="H:\Giving in Grace 2011\Follow Up\images\claendar_flattend.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16514" y="4318000"/>
            <a:ext cx="3427486" cy="2540000"/>
          </a:xfrm>
          <a:prstGeom prst="rect">
            <a:avLst/>
          </a:prstGeom>
          <a:noFill/>
        </p:spPr>
      </p:pic>
    </p:spTree>
    <p:extLst>
      <p:ext uri="{BB962C8B-B14F-4D97-AF65-F5344CB8AC3E}">
        <p14:creationId xmlns:p14="http://schemas.microsoft.com/office/powerpoint/2010/main" val="2633947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In conclusion</a:t>
            </a:r>
          </a:p>
        </p:txBody>
      </p:sp>
      <p:sp>
        <p:nvSpPr>
          <p:cNvPr id="4" name="Content Placeholder 3"/>
          <p:cNvSpPr>
            <a:spLocks noGrp="1"/>
          </p:cNvSpPr>
          <p:nvPr>
            <p:ph sz="half" idx="1"/>
          </p:nvPr>
        </p:nvSpPr>
        <p:spPr>
          <a:xfrm>
            <a:off x="468000" y="1924051"/>
            <a:ext cx="4504050" cy="4705350"/>
          </a:xfrm>
        </p:spPr>
        <p:txBody>
          <a:bodyPr>
            <a:normAutofit/>
          </a:bodyPr>
          <a:lstStyle/>
          <a:p>
            <a:r>
              <a:rPr lang="en-GB" dirty="0"/>
              <a:t>Giving in Grace helps the church resource ministry and mission and Christians grow in the grace of giving</a:t>
            </a:r>
          </a:p>
          <a:p>
            <a:pPr>
              <a:spcBef>
                <a:spcPts val="1200"/>
              </a:spcBef>
            </a:pPr>
            <a:r>
              <a:rPr lang="en-GB" dirty="0"/>
              <a:t>The goal is not just to secure the gift but to grow generous givers</a:t>
            </a:r>
          </a:p>
          <a:p>
            <a:pPr>
              <a:spcBef>
                <a:spcPts val="1200"/>
              </a:spcBef>
            </a:pPr>
            <a:r>
              <a:rPr lang="en-GB" dirty="0"/>
              <a:t>Our personal visits help express thanks, build relationships and make our church a community of generous givers</a:t>
            </a:r>
          </a:p>
        </p:txBody>
      </p:sp>
      <p:pic>
        <p:nvPicPr>
          <p:cNvPr id="6" name="Picture 2" descr="H:\Giving in Grace 2011\Follow Up\images\Follow up 360x200.jpg"/>
          <p:cNvPicPr>
            <a:picLocks noGrp="1" noChangeAspect="1" noChangeArrowheads="1"/>
          </p:cNvPicPr>
          <p:nvPr>
            <p:ph sz="half" idx="2"/>
          </p:nvPr>
        </p:nvPicPr>
        <p:blipFill>
          <a:blip r:embed="rId3" cstate="screen"/>
          <a:srcRect/>
          <a:stretch>
            <a:fillRect/>
          </a:stretch>
        </p:blipFill>
        <p:spPr bwMode="auto">
          <a:xfrm>
            <a:off x="5403414" y="2558387"/>
            <a:ext cx="3740586" cy="31566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Why personally visit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church members?</a:t>
            </a:r>
          </a:p>
        </p:txBody>
      </p:sp>
      <p:sp>
        <p:nvSpPr>
          <p:cNvPr id="3" name="Content Placeholder 2"/>
          <p:cNvSpPr>
            <a:spLocks noGrp="1"/>
          </p:cNvSpPr>
          <p:nvPr>
            <p:ph sz="half" idx="1"/>
          </p:nvPr>
        </p:nvSpPr>
        <p:spPr>
          <a:xfrm>
            <a:off x="468000" y="2159999"/>
            <a:ext cx="4313550" cy="4573861"/>
          </a:xfrm>
        </p:spPr>
        <p:txBody>
          <a:bodyPr>
            <a:normAutofit fontScale="85000" lnSpcReduction="20000"/>
          </a:bodyPr>
          <a:lstStyle/>
          <a:p>
            <a:r>
              <a:rPr lang="en-GB" dirty="0"/>
              <a:t>To express thanks for their response </a:t>
            </a:r>
            <a:br>
              <a:rPr lang="en-GB" dirty="0"/>
            </a:br>
            <a:endParaRPr lang="en-GB" dirty="0"/>
          </a:p>
          <a:p>
            <a:r>
              <a:rPr lang="en-GB" dirty="0"/>
              <a:t>To communicate that others have responded</a:t>
            </a:r>
            <a:br>
              <a:rPr lang="en-GB" dirty="0"/>
            </a:br>
            <a:endParaRPr lang="en-GB" dirty="0"/>
          </a:p>
          <a:p>
            <a:r>
              <a:rPr lang="en-GB" dirty="0"/>
              <a:t>To value, by our visit, the responses people have made</a:t>
            </a:r>
            <a:br>
              <a:rPr lang="en-GB" dirty="0"/>
            </a:br>
            <a:endParaRPr lang="en-GB" dirty="0"/>
          </a:p>
          <a:p>
            <a:r>
              <a:rPr lang="en-GB" dirty="0"/>
              <a:t>To build relationships and </a:t>
            </a:r>
            <a:br>
              <a:rPr lang="en-GB" dirty="0"/>
            </a:br>
            <a:r>
              <a:rPr lang="en-GB" dirty="0"/>
              <a:t>encourage people as our church explores generous discipleship</a:t>
            </a:r>
            <a:br>
              <a:rPr lang="en-GB" dirty="0"/>
            </a:br>
            <a:endParaRPr lang="en-GB" dirty="0"/>
          </a:p>
          <a:p>
            <a:r>
              <a:rPr lang="en-GB" dirty="0"/>
              <a:t>To answer questions where we can  - and signpost the answers if we don’t know</a:t>
            </a:r>
          </a:p>
        </p:txBody>
      </p:sp>
      <p:pic>
        <p:nvPicPr>
          <p:cNvPr id="2050" name="Picture 2" descr="H:\Giving in Grace 2011\design programme\images\shutterstock_111132038_360x200rgb.jpg"/>
          <p:cNvPicPr>
            <a:picLocks noGrp="1" noChangeAspect="1" noChangeArrowheads="1"/>
          </p:cNvPicPr>
          <p:nvPr>
            <p:ph sz="half" idx="2"/>
          </p:nvPr>
        </p:nvPicPr>
        <p:blipFill>
          <a:blip r:embed="rId3" cstate="screen"/>
          <a:srcRect l="25558" r="26467"/>
          <a:stretch>
            <a:fillRect/>
          </a:stretch>
        </p:blipFill>
        <p:spPr bwMode="auto">
          <a:xfrm>
            <a:off x="5638800" y="2540482"/>
            <a:ext cx="3048000" cy="35295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Be encouraged!</a:t>
            </a:r>
          </a:p>
        </p:txBody>
      </p:sp>
      <p:sp>
        <p:nvSpPr>
          <p:cNvPr id="3" name="Content Placeholder 2"/>
          <p:cNvSpPr>
            <a:spLocks noGrp="1"/>
          </p:cNvSpPr>
          <p:nvPr>
            <p:ph sz="half" idx="1"/>
          </p:nvPr>
        </p:nvSpPr>
        <p:spPr>
          <a:xfrm>
            <a:off x="468000" y="2159999"/>
            <a:ext cx="4180200" cy="4205289"/>
          </a:xfrm>
        </p:spPr>
        <p:txBody>
          <a:bodyPr>
            <a:normAutofit fontScale="92500" lnSpcReduction="10000"/>
          </a:bodyPr>
          <a:lstStyle/>
          <a:p>
            <a:r>
              <a:rPr lang="en-GB" dirty="0"/>
              <a:t>We each visit just 5 or 6 people</a:t>
            </a:r>
            <a:br>
              <a:rPr lang="en-GB" dirty="0"/>
            </a:br>
            <a:endParaRPr lang="en-GB" dirty="0"/>
          </a:p>
          <a:p>
            <a:r>
              <a:rPr lang="en-GB" dirty="0"/>
              <a:t>We are visiting church members not total strangers</a:t>
            </a:r>
            <a:br>
              <a:rPr lang="en-GB" dirty="0"/>
            </a:br>
            <a:endParaRPr lang="en-GB" dirty="0"/>
          </a:p>
          <a:p>
            <a:r>
              <a:rPr lang="en-GB" dirty="0"/>
              <a:t>We are visiting people who have asked for information and are expecting a call</a:t>
            </a:r>
            <a:br>
              <a:rPr lang="en-GB" dirty="0"/>
            </a:br>
            <a:endParaRPr lang="en-GB" dirty="0"/>
          </a:p>
          <a:p>
            <a:r>
              <a:rPr lang="en-GB" dirty="0"/>
              <a:t>We are not asking for money or a response: they have done that already</a:t>
            </a:r>
          </a:p>
        </p:txBody>
      </p:sp>
      <p:pic>
        <p:nvPicPr>
          <p:cNvPr id="1026" name="Picture 2" descr="H:\Giving in Grace 2011\Follow Up\images\training-small.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4648200" y="2445748"/>
            <a:ext cx="4440911" cy="35931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Our Giving in Grace initiative </a:t>
            </a:r>
          </a:p>
        </p:txBody>
      </p:sp>
      <p:sp>
        <p:nvSpPr>
          <p:cNvPr id="4" name="Content Placeholder 3"/>
          <p:cNvSpPr>
            <a:spLocks noGrp="1"/>
          </p:cNvSpPr>
          <p:nvPr>
            <p:ph sz="half" idx="1"/>
          </p:nvPr>
        </p:nvSpPr>
        <p:spPr>
          <a:xfrm>
            <a:off x="467999" y="2159999"/>
            <a:ext cx="4667175" cy="4549638"/>
          </a:xfrm>
        </p:spPr>
        <p:txBody>
          <a:bodyPr>
            <a:normAutofit lnSpcReduction="10000"/>
          </a:bodyPr>
          <a:lstStyle/>
          <a:p>
            <a:r>
              <a:rPr lang="en-GB" dirty="0"/>
              <a:t>Reading: Luke 19:1-10</a:t>
            </a:r>
          </a:p>
          <a:p>
            <a:pPr lvl="1"/>
            <a:r>
              <a:rPr lang="en-GB" dirty="0"/>
              <a:t>We are not fundraising from others but exploring together our own generous discipleship</a:t>
            </a:r>
          </a:p>
          <a:p>
            <a:pPr lvl="1"/>
            <a:r>
              <a:rPr lang="en-GB" dirty="0"/>
              <a:t>We want to adequately, even abundantly resource our ministry and mission: </a:t>
            </a:r>
          </a:p>
          <a:p>
            <a:pPr lvl="1"/>
            <a:r>
              <a:rPr lang="en-GB" dirty="0"/>
              <a:t>We need a weekly increase of £</a:t>
            </a:r>
            <a:r>
              <a:rPr lang="en-GB" dirty="0">
                <a:solidFill>
                  <a:srgbClr val="FF0000"/>
                </a:solidFill>
              </a:rPr>
              <a:t>xxx</a:t>
            </a:r>
            <a:endParaRPr lang="en-GB" dirty="0"/>
          </a:p>
          <a:p>
            <a:pPr lvl="1"/>
            <a:r>
              <a:rPr lang="en-GB" dirty="0"/>
              <a:t>We don’t simply want to secure the gift but to affirm the giver</a:t>
            </a:r>
          </a:p>
          <a:p>
            <a:pPr lvl="1"/>
            <a:r>
              <a:rPr lang="en-GB" dirty="0"/>
              <a:t>Our personal visits in response to requests say thank you, build relationships and help nurture our church as a community of generous givers</a:t>
            </a:r>
          </a:p>
        </p:txBody>
      </p:sp>
      <p:pic>
        <p:nvPicPr>
          <p:cNvPr id="6" name="Picture 2" descr="H:\Giving in Grace 2011\Follow Up\images\Follow up 360x200.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5403414" y="2558387"/>
            <a:ext cx="3740586" cy="31566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The literature we send out</a:t>
            </a:r>
          </a:p>
        </p:txBody>
      </p:sp>
      <p:sp>
        <p:nvSpPr>
          <p:cNvPr id="3" name="Content Placeholder 2"/>
          <p:cNvSpPr>
            <a:spLocks noGrp="1"/>
          </p:cNvSpPr>
          <p:nvPr>
            <p:ph sz="half" idx="1"/>
          </p:nvPr>
        </p:nvSpPr>
        <p:spPr>
          <a:xfrm>
            <a:off x="467999" y="1847850"/>
            <a:ext cx="4867009" cy="5010149"/>
          </a:xfrm>
        </p:spPr>
        <p:txBody>
          <a:bodyPr>
            <a:normAutofit/>
          </a:bodyPr>
          <a:lstStyle/>
          <a:p>
            <a:r>
              <a:rPr lang="en-GB" dirty="0"/>
              <a:t>Brochure</a:t>
            </a:r>
          </a:p>
          <a:p>
            <a:pPr lvl="1"/>
            <a:r>
              <a:rPr lang="en-GB" dirty="0"/>
              <a:t>A single brochure for everyone</a:t>
            </a:r>
          </a:p>
          <a:p>
            <a:r>
              <a:rPr lang="en-GB" dirty="0"/>
              <a:t>Letter</a:t>
            </a:r>
          </a:p>
          <a:p>
            <a:pPr lvl="1"/>
            <a:r>
              <a:rPr lang="en-GB" dirty="0"/>
              <a:t>A personal letter from the Vicar to the congregation</a:t>
            </a:r>
          </a:p>
          <a:p>
            <a:r>
              <a:rPr lang="en-GB" dirty="0"/>
              <a:t>Response form to include</a:t>
            </a:r>
          </a:p>
          <a:p>
            <a:pPr lvl="1"/>
            <a:r>
              <a:rPr lang="en-GB" dirty="0"/>
              <a:t>A confidential response about giving</a:t>
            </a:r>
          </a:p>
          <a:p>
            <a:pPr lvl="1"/>
            <a:r>
              <a:rPr lang="en-GB" dirty="0"/>
              <a:t>A possible request for additional information e.g. Gift Aid</a:t>
            </a:r>
          </a:p>
          <a:p>
            <a:r>
              <a:rPr lang="en-GB" dirty="0"/>
              <a:t>A reply envelope for hard copy</a:t>
            </a:r>
          </a:p>
          <a:p>
            <a:r>
              <a:rPr lang="en-GB" dirty="0"/>
              <a:t>Literature may be sent by email</a:t>
            </a:r>
          </a:p>
        </p:txBody>
      </p:sp>
      <p:pic>
        <p:nvPicPr>
          <p:cNvPr id="8" name="Picture 2" descr="H:\Giving in Grace 2011\prepare literature\images\shutterstock_110397353.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5638800" y="2290322"/>
            <a:ext cx="30480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The requests for information</a:t>
            </a:r>
          </a:p>
        </p:txBody>
      </p:sp>
      <p:sp>
        <p:nvSpPr>
          <p:cNvPr id="3" name="Content Placeholder 2"/>
          <p:cNvSpPr>
            <a:spLocks noGrp="1"/>
          </p:cNvSpPr>
          <p:nvPr>
            <p:ph sz="half" idx="1"/>
          </p:nvPr>
        </p:nvSpPr>
        <p:spPr>
          <a:xfrm>
            <a:off x="468000" y="1847850"/>
            <a:ext cx="4370700" cy="5010149"/>
          </a:xfrm>
        </p:spPr>
        <p:txBody>
          <a:bodyPr>
            <a:normAutofit/>
          </a:bodyPr>
          <a:lstStyle/>
          <a:p>
            <a:pPr>
              <a:spcBef>
                <a:spcPts val="1200"/>
              </a:spcBef>
            </a:pPr>
            <a:r>
              <a:rPr lang="en-GB" dirty="0"/>
              <a:t>Parish Giving Scheme (PGS)</a:t>
            </a:r>
          </a:p>
          <a:p>
            <a:pPr>
              <a:spcBef>
                <a:spcPts val="1200"/>
              </a:spcBef>
            </a:pPr>
            <a:r>
              <a:rPr lang="en-GB" dirty="0"/>
              <a:t>(Standing orders if the PGS is not available) </a:t>
            </a:r>
          </a:p>
          <a:p>
            <a:pPr>
              <a:spcBef>
                <a:spcPts val="1200"/>
              </a:spcBef>
            </a:pPr>
            <a:r>
              <a:rPr lang="en-GB" dirty="0"/>
              <a:t>Gift Aid declarations</a:t>
            </a:r>
          </a:p>
          <a:p>
            <a:pPr>
              <a:spcBef>
                <a:spcPts val="1200"/>
              </a:spcBef>
            </a:pPr>
            <a:r>
              <a:rPr lang="en-GB" dirty="0"/>
              <a:t>Leaving a legacy to the church</a:t>
            </a:r>
            <a:br>
              <a:rPr lang="en-GB" dirty="0"/>
            </a:br>
            <a:endParaRPr lang="en-GB" dirty="0"/>
          </a:p>
          <a:p>
            <a:r>
              <a:rPr lang="en-GB" dirty="0"/>
              <a:t>Our task is the </a:t>
            </a:r>
            <a:r>
              <a:rPr lang="en-GB" i="1" dirty="0"/>
              <a:t>personal</a:t>
            </a:r>
            <a:r>
              <a:rPr lang="en-GB" dirty="0"/>
              <a:t> follow up of requests for further information</a:t>
            </a:r>
          </a:p>
        </p:txBody>
      </p:sp>
      <p:pic>
        <p:nvPicPr>
          <p:cNvPr id="7" name="Picture 2" descr="H:\Giving in Grace 2011\prepare literature\images\shutterstock_110397353.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5422564" y="1948431"/>
            <a:ext cx="3721436" cy="3721436"/>
          </a:xfrm>
          <a:prstGeom prst="rect">
            <a:avLst/>
          </a:prstGeom>
          <a:noFill/>
        </p:spPr>
      </p:pic>
    </p:spTree>
    <p:extLst>
      <p:ext uri="{BB962C8B-B14F-4D97-AF65-F5344CB8AC3E}">
        <p14:creationId xmlns:p14="http://schemas.microsoft.com/office/powerpoint/2010/main" val="59523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Safe visiting</a:t>
            </a:r>
          </a:p>
        </p:txBody>
      </p:sp>
      <p:sp>
        <p:nvSpPr>
          <p:cNvPr id="3" name="Content Placeholder 2"/>
          <p:cNvSpPr>
            <a:spLocks noGrp="1"/>
          </p:cNvSpPr>
          <p:nvPr>
            <p:ph sz="half" idx="1"/>
          </p:nvPr>
        </p:nvSpPr>
        <p:spPr>
          <a:xfrm>
            <a:off x="467999" y="2159999"/>
            <a:ext cx="4933621" cy="4501193"/>
          </a:xfrm>
        </p:spPr>
        <p:txBody>
          <a:bodyPr>
            <a:normAutofit fontScale="92500" lnSpcReduction="10000"/>
          </a:bodyPr>
          <a:lstStyle/>
          <a:p>
            <a:pPr>
              <a:spcBef>
                <a:spcPts val="1200"/>
              </a:spcBef>
            </a:pPr>
            <a:r>
              <a:rPr lang="en-GB" dirty="0"/>
              <a:t>Visits are made in pairs unless you plan to meet in a public place e.g. a café</a:t>
            </a:r>
          </a:p>
          <a:p>
            <a:pPr>
              <a:spcBef>
                <a:spcPts val="1200"/>
              </a:spcBef>
            </a:pPr>
            <a:r>
              <a:rPr lang="en-GB" dirty="0"/>
              <a:t>A record of each visit (who, where, when, why) is made as per local safeguarding protocols</a:t>
            </a:r>
          </a:p>
          <a:p>
            <a:pPr>
              <a:spcBef>
                <a:spcPts val="1200"/>
              </a:spcBef>
            </a:pPr>
            <a:r>
              <a:rPr lang="en-GB" dirty="0"/>
              <a:t>Any pastoral concerns may be shared with the clergy so long as you have permission to do so</a:t>
            </a:r>
          </a:p>
          <a:p>
            <a:pPr>
              <a:spcBef>
                <a:spcPts val="1200"/>
              </a:spcBef>
            </a:pPr>
            <a:r>
              <a:rPr lang="en-GB" dirty="0"/>
              <a:t>The exception is if you have safeguarding concerns when you must share them with the safeguarding officer</a:t>
            </a:r>
          </a:p>
        </p:txBody>
      </p:sp>
      <p:pic>
        <p:nvPicPr>
          <p:cNvPr id="6" name="Picture 2" descr="H:\Giving in Grace 2011\design programme\images\shutterstock_111132038_360x200rgb.jpg"/>
          <p:cNvPicPr>
            <a:picLocks noChangeAspect="1" noChangeArrowheads="1"/>
          </p:cNvPicPr>
          <p:nvPr/>
        </p:nvPicPr>
        <p:blipFill>
          <a:blip r:embed="rId3" cstate="screen"/>
          <a:srcRect l="25558" r="26467"/>
          <a:stretch>
            <a:fillRect/>
          </a:stretch>
        </p:blipFill>
        <p:spPr bwMode="auto">
          <a:xfrm>
            <a:off x="5638800" y="2540482"/>
            <a:ext cx="3048000" cy="3529589"/>
          </a:xfrm>
          <a:prstGeom prst="rect">
            <a:avLst/>
          </a:prstGeom>
          <a:noFill/>
        </p:spPr>
      </p:pic>
    </p:spTree>
    <p:extLst>
      <p:ext uri="{BB962C8B-B14F-4D97-AF65-F5344CB8AC3E}">
        <p14:creationId xmlns:p14="http://schemas.microsoft.com/office/powerpoint/2010/main" val="22239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Preparing for your visit</a:t>
            </a:r>
          </a:p>
        </p:txBody>
      </p:sp>
      <p:sp>
        <p:nvSpPr>
          <p:cNvPr id="3" name="Content Placeholder 2"/>
          <p:cNvSpPr>
            <a:spLocks noGrp="1"/>
          </p:cNvSpPr>
          <p:nvPr>
            <p:ph sz="half" idx="1"/>
          </p:nvPr>
        </p:nvSpPr>
        <p:spPr>
          <a:xfrm>
            <a:off x="467999" y="2159999"/>
            <a:ext cx="4933621" cy="4501193"/>
          </a:xfrm>
        </p:spPr>
        <p:txBody>
          <a:bodyPr>
            <a:normAutofit fontScale="85000" lnSpcReduction="20000"/>
          </a:bodyPr>
          <a:lstStyle/>
          <a:p>
            <a:pPr>
              <a:spcBef>
                <a:spcPts val="1200"/>
              </a:spcBef>
            </a:pPr>
            <a:r>
              <a:rPr lang="en-GB" dirty="0"/>
              <a:t>Email, phone to arrange a time to visit, allowing 15-30 minutes per visit </a:t>
            </a:r>
          </a:p>
          <a:p>
            <a:pPr>
              <a:spcBef>
                <a:spcPts val="1200"/>
              </a:spcBef>
            </a:pPr>
            <a:r>
              <a:rPr lang="en-GB" dirty="0"/>
              <a:t>Read through the brochure, the clergy letter and response forms so you are familiar with them</a:t>
            </a:r>
          </a:p>
          <a:p>
            <a:pPr>
              <a:spcBef>
                <a:spcPts val="1200"/>
              </a:spcBef>
            </a:pPr>
            <a:r>
              <a:rPr lang="en-GB" dirty="0"/>
              <a:t>Know roughly how much the giving pledges to the church amount to at the point you visit</a:t>
            </a:r>
          </a:p>
          <a:p>
            <a:pPr>
              <a:spcBef>
                <a:spcPts val="1200"/>
              </a:spcBef>
            </a:pPr>
            <a:r>
              <a:rPr lang="en-GB" dirty="0"/>
              <a:t>Ensure you have the information requested for each visit </a:t>
            </a:r>
          </a:p>
          <a:p>
            <a:pPr>
              <a:spcBef>
                <a:spcPts val="1200"/>
              </a:spcBef>
            </a:pPr>
            <a:r>
              <a:rPr lang="en-GB" dirty="0"/>
              <a:t>Ensure you have already made your own response or know that you will respond. </a:t>
            </a:r>
          </a:p>
          <a:p>
            <a:pPr>
              <a:spcBef>
                <a:spcPts val="1200"/>
              </a:spcBef>
            </a:pPr>
            <a:r>
              <a:rPr lang="en-GB" dirty="0"/>
              <a:t>Pray – for you and them!</a:t>
            </a:r>
          </a:p>
        </p:txBody>
      </p:sp>
      <p:pic>
        <p:nvPicPr>
          <p:cNvPr id="4098" name="Picture 2" descr="H:\Giving in Grace 2011\about GiG\images\shutterstock_119030971.jpg"/>
          <p:cNvPicPr>
            <a:picLocks noGrp="1" noChangeAspect="1" noChangeArrowheads="1"/>
          </p:cNvPicPr>
          <p:nvPr>
            <p:ph sz="half" idx="2"/>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5488671" y="2309750"/>
            <a:ext cx="3543300" cy="3543300"/>
          </a:xfrm>
          <a:prstGeom prst="rect">
            <a:avLst/>
          </a:prstGeom>
          <a:noFill/>
        </p:spPr>
      </p:pic>
    </p:spTree>
    <p:extLst>
      <p:ext uri="{BB962C8B-B14F-4D97-AF65-F5344CB8AC3E}">
        <p14:creationId xmlns:p14="http://schemas.microsoft.com/office/powerpoint/2010/main" val="11101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ec9d6b-749f-4275-8867-6e7232cee970">
      <Terms xmlns="http://schemas.microsoft.com/office/infopath/2007/PartnerControls"/>
    </lcf76f155ced4ddcb4097134ff3c332f>
    <TaxCatchAll xmlns="9a113436-36c4-4bb8-bf3f-c2e5cea57c7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3B55AB5CF4BF4FBE099DB3538D9FB7" ma:contentTypeVersion="16" ma:contentTypeDescription="Create a new document." ma:contentTypeScope="" ma:versionID="124eeac974571d492517327a64cf4f99">
  <xsd:schema xmlns:xsd="http://www.w3.org/2001/XMLSchema" xmlns:xs="http://www.w3.org/2001/XMLSchema" xmlns:p="http://schemas.microsoft.com/office/2006/metadata/properties" xmlns:ns2="89ec9d6b-749f-4275-8867-6e7232cee970" xmlns:ns3="9a113436-36c4-4bb8-bf3f-c2e5cea57c75" targetNamespace="http://schemas.microsoft.com/office/2006/metadata/properties" ma:root="true" ma:fieldsID="d2e60d8efc2467b5b74e1bfaf3364c6c" ns2:_="" ns3:_="">
    <xsd:import namespace="89ec9d6b-749f-4275-8867-6e7232cee970"/>
    <xsd:import namespace="9a113436-36c4-4bb8-bf3f-c2e5cea57c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c9d6b-749f-4275-8867-6e7232cee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736448d-03a9-4c3f-871d-f800b550f3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113436-36c4-4bb8-bf3f-c2e5cea57c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5d6170-1321-435b-a978-3b5d0ee055ba}" ma:internalName="TaxCatchAll" ma:showField="CatchAllData" ma:web="9a113436-36c4-4bb8-bf3f-c2e5cea57c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5F265-3D0C-4E2B-8A1E-F28E4CC329DF}">
  <ds:schemaRefs>
    <ds:schemaRef ds:uri="http://schemas.microsoft.com/sharepoint/v3/contenttype/forms"/>
  </ds:schemaRefs>
</ds:datastoreItem>
</file>

<file path=customXml/itemProps2.xml><?xml version="1.0" encoding="utf-8"?>
<ds:datastoreItem xmlns:ds="http://schemas.openxmlformats.org/officeDocument/2006/customXml" ds:itemID="{1427275F-641B-480A-A6E0-C57FEF6ABCFE}">
  <ds:schemaRefs>
    <ds:schemaRef ds:uri="89ec9d6b-749f-4275-8867-6e7232cee970"/>
    <ds:schemaRef ds:uri="http://purl.org/dc/terms/"/>
    <ds:schemaRef ds:uri="http://schemas.microsoft.com/office/2006/documentManagement/types"/>
    <ds:schemaRef ds:uri="http://schemas.microsoft.com/office/2006/metadata/properties"/>
    <ds:schemaRef ds:uri="9a113436-36c4-4bb8-bf3f-c2e5cea57c75"/>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DA2C8D-207B-45CA-9793-FAA7956F4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c9d6b-749f-4275-8867-6e7232cee970"/>
    <ds:schemaRef ds:uri="9a113436-36c4-4bb8-bf3f-c2e5cea57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Foundry</Template>
  <TotalTime>3009</TotalTime>
  <Words>4483</Words>
  <Application>Microsoft Office PowerPoint</Application>
  <PresentationFormat>On-screen Show (4:3)</PresentationFormat>
  <Paragraphs>317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Lucida Handwriting</vt:lpstr>
      <vt:lpstr>Open Sans</vt:lpstr>
      <vt:lpstr>Verdana</vt:lpstr>
      <vt:lpstr>Office Theme</vt:lpstr>
      <vt:lpstr>Follow up visitor training </vt:lpstr>
      <vt:lpstr>Follow up: What is Giving in Grace?</vt:lpstr>
      <vt:lpstr>Why personally visit  church members?</vt:lpstr>
      <vt:lpstr>Be encouraged!</vt:lpstr>
      <vt:lpstr>Our Giving in Grace initiative </vt:lpstr>
      <vt:lpstr>The literature we send out</vt:lpstr>
      <vt:lpstr>The requests for information</vt:lpstr>
      <vt:lpstr>Safe visiting</vt:lpstr>
      <vt:lpstr>Preparing for your visit</vt:lpstr>
      <vt:lpstr>At the house</vt:lpstr>
      <vt:lpstr>The visitor handout and a short break</vt:lpstr>
      <vt:lpstr>The Parish Giving Scheme</vt:lpstr>
      <vt:lpstr>Information: Parish Giving Scheme</vt:lpstr>
      <vt:lpstr>Giving by Standing Order</vt:lpstr>
      <vt:lpstr>Information: Standing Orders</vt:lpstr>
      <vt:lpstr>Gift Aid Declarations</vt:lpstr>
      <vt:lpstr>Information: Gift Aid</vt:lpstr>
      <vt:lpstr>Leaving Gifts in Wills</vt:lpstr>
      <vt:lpstr>Information: legacies</vt:lpstr>
      <vt:lpstr>Weekly giving envelopes</vt:lpstr>
      <vt:lpstr>In conclusion</vt:lpstr>
    </vt:vector>
  </TitlesOfParts>
  <Company>Diocese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Kiel</dc:creator>
  <cp:lastModifiedBy>Steve Pierce</cp:lastModifiedBy>
  <cp:revision>395</cp:revision>
  <cp:lastPrinted>2023-01-25T16:04:08Z</cp:lastPrinted>
  <dcterms:created xsi:type="dcterms:W3CDTF">2013-02-27T15:20:29Z</dcterms:created>
  <dcterms:modified xsi:type="dcterms:W3CDTF">2023-01-31T09:22:33Z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0x010100753B55AB5CF4BF4FBE099DB3538D9FB7</vt:lpwstr>
  </property>
  <property fmtid="{D5CDD505-2E9C-101B-9397-08002B2CF9AE}" pid="3" name="Order">
    <vt:r8>55800</vt:r8>
  </property>
  <property fmtid="{D5CDD505-2E9C-101B-9397-08002B2CF9AE}" pid="4" name="MediaServiceImageTags">
    <vt:lpwstr/>
  </property>
</Properties>
</file>